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sldIdLst>
    <p:sldId id="265" r:id="rId6"/>
    <p:sldId id="267" r:id="rId7"/>
    <p:sldId id="268" r:id="rId8"/>
    <p:sldId id="270" r:id="rId9"/>
    <p:sldId id="258" r:id="rId10"/>
    <p:sldId id="260" r:id="rId11"/>
    <p:sldId id="261" r:id="rId12"/>
    <p:sldId id="262" r:id="rId13"/>
    <p:sldId id="259" r:id="rId14"/>
    <p:sldId id="263" r:id="rId15"/>
    <p:sldId id="264" r:id="rId16"/>
    <p:sldId id="271" r:id="rId17"/>
    <p:sldId id="272" r:id="rId18"/>
    <p:sldId id="273" r:id="rId19"/>
    <p:sldId id="274" r:id="rId20"/>
    <p:sldId id="275" r:id="rId21"/>
    <p:sldId id="276" r:id="rId22"/>
    <p:sldId id="277" r:id="rId23"/>
    <p:sldId id="278" r:id="rId24"/>
    <p:sldId id="279" r:id="rId25"/>
    <p:sldId id="280" r:id="rId26"/>
    <p:sldId id="290" r:id="rId27"/>
    <p:sldId id="301" r:id="rId28"/>
    <p:sldId id="282" r:id="rId29"/>
    <p:sldId id="283" r:id="rId30"/>
    <p:sldId id="284" r:id="rId31"/>
    <p:sldId id="285" r:id="rId32"/>
    <p:sldId id="287" r:id="rId33"/>
    <p:sldId id="288" r:id="rId34"/>
    <p:sldId id="286" r:id="rId35"/>
    <p:sldId id="289"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51828BE-3122-4036-B5AF-8F3B4AA1671C}">
          <p14:sldIdLst>
            <p14:sldId id="265"/>
            <p14:sldId id="267"/>
            <p14:sldId id="268"/>
            <p14:sldId id="270"/>
            <p14:sldId id="258"/>
            <p14:sldId id="260"/>
            <p14:sldId id="261"/>
            <p14:sldId id="262"/>
            <p14:sldId id="259"/>
            <p14:sldId id="263"/>
            <p14:sldId id="264"/>
            <p14:sldId id="271"/>
            <p14:sldId id="272"/>
            <p14:sldId id="273"/>
            <p14:sldId id="274"/>
            <p14:sldId id="275"/>
            <p14:sldId id="276"/>
            <p14:sldId id="277"/>
            <p14:sldId id="278"/>
            <p14:sldId id="279"/>
            <p14:sldId id="280"/>
            <p14:sldId id="282"/>
            <p14:sldId id="283"/>
            <p14:sldId id="284"/>
            <p14:sldId id="285"/>
            <p14:sldId id="287"/>
            <p14:sldId id="288"/>
            <p14:sldId id="286"/>
            <p14:sldId id="289"/>
            <p14:sldId id="281"/>
            <p14:sldId id="290"/>
            <p14:sldId id="3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91B0D1E-5622-4C26-8A6E-AE88B4FE124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C09A54E-D50A-4D16-9450-FD4B5ECF326B}">
      <dgm:prSet/>
      <dgm:spPr/>
      <dgm:t>
        <a:bodyPr/>
        <a:lstStyle/>
        <a:p>
          <a:r>
            <a:rPr lang="en-GB"/>
            <a:t>It is divided into two parts:</a:t>
          </a:r>
          <a:endParaRPr lang="en-US"/>
        </a:p>
      </dgm:t>
    </dgm:pt>
    <dgm:pt modelId="{0AEB4B50-F514-42C3-9298-AB62B76E6F00}" cxnId="{E07AF7EC-9CDB-475B-931D-D6A146C89C90}" type="parTrans">
      <dgm:prSet/>
      <dgm:spPr/>
      <dgm:t>
        <a:bodyPr/>
        <a:lstStyle/>
        <a:p>
          <a:endParaRPr lang="en-US"/>
        </a:p>
      </dgm:t>
    </dgm:pt>
    <dgm:pt modelId="{A9A20FC0-EF37-482C-A4D6-ED531FDCE48C}" cxnId="{E07AF7EC-9CDB-475B-931D-D6A146C89C90}" type="sibTrans">
      <dgm:prSet/>
      <dgm:spPr/>
      <dgm:t>
        <a:bodyPr/>
        <a:lstStyle/>
        <a:p>
          <a:endParaRPr lang="en-US"/>
        </a:p>
      </dgm:t>
    </dgm:pt>
    <dgm:pt modelId="{7C179230-F2A4-42C5-AB16-CEB71DA53D02}">
      <dgm:prSet/>
      <dgm:spPr/>
      <dgm:t>
        <a:bodyPr/>
        <a:lstStyle/>
        <a:p>
          <a:r>
            <a:rPr lang="en-GB"/>
            <a:t>Bag-of-Words Features</a:t>
          </a:r>
          <a:endParaRPr lang="en-US"/>
        </a:p>
      </dgm:t>
    </dgm:pt>
    <dgm:pt modelId="{440444D0-0F40-4F78-9395-58AFE34A8EC0}" cxnId="{E9D738EF-D1EE-40AC-80EF-9E8D96A38ED5}" type="parTrans">
      <dgm:prSet/>
      <dgm:spPr/>
      <dgm:t>
        <a:bodyPr/>
        <a:lstStyle/>
        <a:p>
          <a:endParaRPr lang="en-US"/>
        </a:p>
      </dgm:t>
    </dgm:pt>
    <dgm:pt modelId="{3C2BAC06-E1AD-4720-A8E7-091F5E093D77}" cxnId="{E9D738EF-D1EE-40AC-80EF-9E8D96A38ED5}" type="sibTrans">
      <dgm:prSet/>
      <dgm:spPr/>
      <dgm:t>
        <a:bodyPr/>
        <a:lstStyle/>
        <a:p>
          <a:endParaRPr lang="en-US"/>
        </a:p>
      </dgm:t>
    </dgm:pt>
    <dgm:pt modelId="{CCCC3418-3750-4BD6-B6D6-3D5FCD727181}">
      <dgm:prSet/>
      <dgm:spPr/>
      <dgm:t>
        <a:bodyPr/>
        <a:lstStyle/>
        <a:p>
          <a:r>
            <a:rPr lang="en-GB"/>
            <a:t>TF-IDF Features</a:t>
          </a:r>
          <a:endParaRPr lang="en-US"/>
        </a:p>
      </dgm:t>
    </dgm:pt>
    <dgm:pt modelId="{9C105305-749C-4F18-813B-941F24E6AE59}" cxnId="{DFC20688-4A91-4A34-B2B1-ED1BF30A7227}" type="parTrans">
      <dgm:prSet/>
      <dgm:spPr/>
      <dgm:t>
        <a:bodyPr/>
        <a:lstStyle/>
        <a:p>
          <a:endParaRPr lang="en-US"/>
        </a:p>
      </dgm:t>
    </dgm:pt>
    <dgm:pt modelId="{22A99B4D-37EB-47F3-945B-0E8777C5EFD9}" cxnId="{DFC20688-4A91-4A34-B2B1-ED1BF30A7227}" type="sibTrans">
      <dgm:prSet/>
      <dgm:spPr/>
      <dgm:t>
        <a:bodyPr/>
        <a:lstStyle/>
        <a:p>
          <a:endParaRPr lang="en-US"/>
        </a:p>
      </dgm:t>
    </dgm:pt>
    <dgm:pt modelId="{1668242A-08D7-46EE-B01A-D49C6362F073}" type="pres">
      <dgm:prSet presAssocID="{291B0D1E-5622-4C26-8A6E-AE88B4FE124D}" presName="diagram" presStyleCnt="0">
        <dgm:presLayoutVars>
          <dgm:dir/>
          <dgm:resizeHandles val="exact"/>
        </dgm:presLayoutVars>
      </dgm:prSet>
      <dgm:spPr/>
    </dgm:pt>
    <dgm:pt modelId="{6DD7749D-6283-4B9A-9629-620DEB506DD0}" type="pres">
      <dgm:prSet presAssocID="{AC09A54E-D50A-4D16-9450-FD4B5ECF326B}" presName="node" presStyleLbl="node1" presStyleIdx="0" presStyleCnt="3">
        <dgm:presLayoutVars>
          <dgm:bulletEnabled val="1"/>
        </dgm:presLayoutVars>
      </dgm:prSet>
      <dgm:spPr/>
    </dgm:pt>
    <dgm:pt modelId="{089C469F-E996-4B2F-92D3-FB9611197CFE}" type="pres">
      <dgm:prSet presAssocID="{A9A20FC0-EF37-482C-A4D6-ED531FDCE48C}" presName="sibTrans" presStyleCnt="0"/>
      <dgm:spPr/>
    </dgm:pt>
    <dgm:pt modelId="{976809BC-6EB1-4171-A68F-293443ED703A}" type="pres">
      <dgm:prSet presAssocID="{7C179230-F2A4-42C5-AB16-CEB71DA53D02}" presName="node" presStyleLbl="node1" presStyleIdx="1" presStyleCnt="3">
        <dgm:presLayoutVars>
          <dgm:bulletEnabled val="1"/>
        </dgm:presLayoutVars>
      </dgm:prSet>
      <dgm:spPr/>
    </dgm:pt>
    <dgm:pt modelId="{97F755A9-E495-4DBC-8B53-79C35EB169E0}" type="pres">
      <dgm:prSet presAssocID="{3C2BAC06-E1AD-4720-A8E7-091F5E093D77}" presName="sibTrans" presStyleCnt="0"/>
      <dgm:spPr/>
    </dgm:pt>
    <dgm:pt modelId="{A1835926-D245-4C4B-AB05-C9A07363F5F6}" type="pres">
      <dgm:prSet presAssocID="{CCCC3418-3750-4BD6-B6D6-3D5FCD727181}" presName="node" presStyleLbl="node1" presStyleIdx="2" presStyleCnt="3">
        <dgm:presLayoutVars>
          <dgm:bulletEnabled val="1"/>
        </dgm:presLayoutVars>
      </dgm:prSet>
      <dgm:spPr/>
    </dgm:pt>
  </dgm:ptLst>
  <dgm:cxnLst>
    <dgm:cxn modelId="{AF3CCD3E-1694-4FD5-88BF-0910263E323A}" type="presOf" srcId="{291B0D1E-5622-4C26-8A6E-AE88B4FE124D}" destId="{1668242A-08D7-46EE-B01A-D49C6362F073}" srcOrd="0" destOrd="0" presId="urn:microsoft.com/office/officeart/2005/8/layout/default"/>
    <dgm:cxn modelId="{ABBE0F3F-20DE-414C-B410-177E36F6BD4D}" type="presOf" srcId="{CCCC3418-3750-4BD6-B6D6-3D5FCD727181}" destId="{A1835926-D245-4C4B-AB05-C9A07363F5F6}" srcOrd="0" destOrd="0" presId="urn:microsoft.com/office/officeart/2005/8/layout/default"/>
    <dgm:cxn modelId="{DFC20688-4A91-4A34-B2B1-ED1BF30A7227}" srcId="{291B0D1E-5622-4C26-8A6E-AE88B4FE124D}" destId="{CCCC3418-3750-4BD6-B6D6-3D5FCD727181}" srcOrd="2" destOrd="0" parTransId="{9C105305-749C-4F18-813B-941F24E6AE59}" sibTransId="{22A99B4D-37EB-47F3-945B-0E8777C5EFD9}"/>
    <dgm:cxn modelId="{62C12CAD-DDB5-4B15-9E6C-B1FE82E41C3E}" type="presOf" srcId="{7C179230-F2A4-42C5-AB16-CEB71DA53D02}" destId="{976809BC-6EB1-4171-A68F-293443ED703A}" srcOrd="0" destOrd="0" presId="urn:microsoft.com/office/officeart/2005/8/layout/default"/>
    <dgm:cxn modelId="{2450AEC9-2912-4AAB-8E7C-E6E786692750}" type="presOf" srcId="{AC09A54E-D50A-4D16-9450-FD4B5ECF326B}" destId="{6DD7749D-6283-4B9A-9629-620DEB506DD0}" srcOrd="0" destOrd="0" presId="urn:microsoft.com/office/officeart/2005/8/layout/default"/>
    <dgm:cxn modelId="{E07AF7EC-9CDB-475B-931D-D6A146C89C90}" srcId="{291B0D1E-5622-4C26-8A6E-AE88B4FE124D}" destId="{AC09A54E-D50A-4D16-9450-FD4B5ECF326B}" srcOrd="0" destOrd="0" parTransId="{0AEB4B50-F514-42C3-9298-AB62B76E6F00}" sibTransId="{A9A20FC0-EF37-482C-A4D6-ED531FDCE48C}"/>
    <dgm:cxn modelId="{E9D738EF-D1EE-40AC-80EF-9E8D96A38ED5}" srcId="{291B0D1E-5622-4C26-8A6E-AE88B4FE124D}" destId="{7C179230-F2A4-42C5-AB16-CEB71DA53D02}" srcOrd="1" destOrd="0" parTransId="{440444D0-0F40-4F78-9395-58AFE34A8EC0}" sibTransId="{3C2BAC06-E1AD-4720-A8E7-091F5E093D77}"/>
    <dgm:cxn modelId="{F6DBB133-C46C-4384-845D-008E5BE064AC}" type="presParOf" srcId="{1668242A-08D7-46EE-B01A-D49C6362F073}" destId="{6DD7749D-6283-4B9A-9629-620DEB506DD0}" srcOrd="0" destOrd="0" presId="urn:microsoft.com/office/officeart/2005/8/layout/default"/>
    <dgm:cxn modelId="{56F8F062-5F02-49EA-AF26-6C28DDDC0F8B}" type="presParOf" srcId="{1668242A-08D7-46EE-B01A-D49C6362F073}" destId="{089C469F-E996-4B2F-92D3-FB9611197CFE}" srcOrd="1" destOrd="0" presId="urn:microsoft.com/office/officeart/2005/8/layout/default"/>
    <dgm:cxn modelId="{BF69E27F-BCFF-4401-96FC-65A65140FE8F}" type="presParOf" srcId="{1668242A-08D7-46EE-B01A-D49C6362F073}" destId="{976809BC-6EB1-4171-A68F-293443ED703A}" srcOrd="2" destOrd="0" presId="urn:microsoft.com/office/officeart/2005/8/layout/default"/>
    <dgm:cxn modelId="{FBB8300D-3938-4AF3-9F38-41C360178795}" type="presParOf" srcId="{1668242A-08D7-46EE-B01A-D49C6362F073}" destId="{97F755A9-E495-4DBC-8B53-79C35EB169E0}" srcOrd="3" destOrd="0" presId="urn:microsoft.com/office/officeart/2005/8/layout/default"/>
    <dgm:cxn modelId="{387750CA-4F73-441E-8244-3FD7700B27DA}" type="presParOf" srcId="{1668242A-08D7-46EE-B01A-D49C6362F073}" destId="{A1835926-D245-4C4B-AB05-C9A07363F5F6}" srcOrd="4"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B0D1E-5622-4C26-8A6E-AE88B4FE124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C09A54E-D50A-4D16-9450-FD4B5ECF326B}">
      <dgm:prSet phldr="0"/>
      <dgm:spPr/>
      <dgm:t>
        <a:bodyPr/>
        <a:lstStyle/>
        <a:p>
          <a:pPr rtl="0"/>
          <a:r>
            <a:rPr lang="en-GB" dirty="0">
              <a:latin typeface="Calibri Light" panose="020F0302020204030204"/>
            </a:rPr>
            <a:t>Data Pre-processing</a:t>
          </a:r>
          <a:endParaRPr lang="en-GB" dirty="0"/>
        </a:p>
      </dgm:t>
    </dgm:pt>
    <dgm:pt modelId="{0AEB4B50-F514-42C3-9298-AB62B76E6F00}" cxnId="{E07AF7EC-9CDB-475B-931D-D6A146C89C90}" type="parTrans">
      <dgm:prSet/>
      <dgm:spPr/>
      <dgm:t>
        <a:bodyPr/>
        <a:lstStyle/>
        <a:p>
          <a:endParaRPr lang="en-US"/>
        </a:p>
      </dgm:t>
    </dgm:pt>
    <dgm:pt modelId="{A9A20FC0-EF37-482C-A4D6-ED531FDCE48C}" cxnId="{E07AF7EC-9CDB-475B-931D-D6A146C89C90}" type="sibTrans">
      <dgm:prSet/>
      <dgm:spPr/>
      <dgm:t>
        <a:bodyPr/>
        <a:lstStyle/>
        <a:p>
          <a:endParaRPr lang="en-US"/>
        </a:p>
      </dgm:t>
    </dgm:pt>
    <dgm:pt modelId="{7C179230-F2A4-42C5-AB16-CEB71DA53D02}">
      <dgm:prSet phldr="0"/>
      <dgm:spPr/>
      <dgm:t>
        <a:bodyPr/>
        <a:lstStyle/>
        <a:p>
          <a:pPr rtl="0"/>
          <a:r>
            <a:rPr lang="en-GB" dirty="0">
              <a:latin typeface="Calibri Light" panose="020F0302020204030204"/>
            </a:rPr>
            <a:t>Visual Representation</a:t>
          </a:r>
          <a:endParaRPr lang="en-GB" dirty="0"/>
        </a:p>
      </dgm:t>
    </dgm:pt>
    <dgm:pt modelId="{440444D0-0F40-4F78-9395-58AFE34A8EC0}" cxnId="{E9D738EF-D1EE-40AC-80EF-9E8D96A38ED5}" type="parTrans">
      <dgm:prSet/>
      <dgm:spPr/>
      <dgm:t>
        <a:bodyPr/>
        <a:lstStyle/>
        <a:p>
          <a:endParaRPr lang="en-US"/>
        </a:p>
      </dgm:t>
    </dgm:pt>
    <dgm:pt modelId="{3C2BAC06-E1AD-4720-A8E7-091F5E093D77}" cxnId="{E9D738EF-D1EE-40AC-80EF-9E8D96A38ED5}" type="sibTrans">
      <dgm:prSet/>
      <dgm:spPr/>
      <dgm:t>
        <a:bodyPr/>
        <a:lstStyle/>
        <a:p>
          <a:endParaRPr lang="en-US"/>
        </a:p>
      </dgm:t>
    </dgm:pt>
    <dgm:pt modelId="{CCCC3418-3750-4BD6-B6D6-3D5FCD727181}">
      <dgm:prSet phldr="0"/>
      <dgm:spPr/>
      <dgm:t>
        <a:bodyPr/>
        <a:lstStyle/>
        <a:p>
          <a:pPr rtl="0"/>
          <a:r>
            <a:rPr lang="en-GB" dirty="0">
              <a:latin typeface="Calibri Light" panose="020F0302020204030204"/>
            </a:rPr>
            <a:t>Feature Extraction</a:t>
          </a:r>
          <a:endParaRPr lang="en-GB" dirty="0"/>
        </a:p>
      </dgm:t>
    </dgm:pt>
    <dgm:pt modelId="{9C105305-749C-4F18-813B-941F24E6AE59}" cxnId="{DFC20688-4A91-4A34-B2B1-ED1BF30A7227}" type="parTrans">
      <dgm:prSet/>
      <dgm:spPr/>
      <dgm:t>
        <a:bodyPr/>
        <a:lstStyle/>
        <a:p>
          <a:endParaRPr lang="en-US"/>
        </a:p>
      </dgm:t>
    </dgm:pt>
    <dgm:pt modelId="{22A99B4D-37EB-47F3-945B-0E8777C5EFD9}" cxnId="{DFC20688-4A91-4A34-B2B1-ED1BF30A7227}" type="sibTrans">
      <dgm:prSet/>
      <dgm:spPr/>
      <dgm:t>
        <a:bodyPr/>
        <a:lstStyle/>
        <a:p>
          <a:endParaRPr lang="en-US"/>
        </a:p>
      </dgm:t>
    </dgm:pt>
    <dgm:pt modelId="{1668242A-08D7-46EE-B01A-D49C6362F073}" type="pres">
      <dgm:prSet presAssocID="{291B0D1E-5622-4C26-8A6E-AE88B4FE124D}" presName="diagram" presStyleCnt="0">
        <dgm:presLayoutVars>
          <dgm:dir/>
          <dgm:resizeHandles val="exact"/>
        </dgm:presLayoutVars>
      </dgm:prSet>
      <dgm:spPr/>
    </dgm:pt>
    <dgm:pt modelId="{6DD7749D-6283-4B9A-9629-620DEB506DD0}" type="pres">
      <dgm:prSet presAssocID="{AC09A54E-D50A-4D16-9450-FD4B5ECF326B}" presName="node" presStyleLbl="node1" presStyleIdx="0" presStyleCnt="3">
        <dgm:presLayoutVars>
          <dgm:bulletEnabled val="1"/>
        </dgm:presLayoutVars>
      </dgm:prSet>
      <dgm:spPr/>
    </dgm:pt>
    <dgm:pt modelId="{089C469F-E996-4B2F-92D3-FB9611197CFE}" type="pres">
      <dgm:prSet presAssocID="{A9A20FC0-EF37-482C-A4D6-ED531FDCE48C}" presName="sibTrans" presStyleCnt="0"/>
      <dgm:spPr/>
    </dgm:pt>
    <dgm:pt modelId="{976809BC-6EB1-4171-A68F-293443ED703A}" type="pres">
      <dgm:prSet presAssocID="{7C179230-F2A4-42C5-AB16-CEB71DA53D02}" presName="node" presStyleLbl="node1" presStyleIdx="1" presStyleCnt="3">
        <dgm:presLayoutVars>
          <dgm:bulletEnabled val="1"/>
        </dgm:presLayoutVars>
      </dgm:prSet>
      <dgm:spPr/>
    </dgm:pt>
    <dgm:pt modelId="{97F755A9-E495-4DBC-8B53-79C35EB169E0}" type="pres">
      <dgm:prSet presAssocID="{3C2BAC06-E1AD-4720-A8E7-091F5E093D77}" presName="sibTrans" presStyleCnt="0"/>
      <dgm:spPr/>
    </dgm:pt>
    <dgm:pt modelId="{A1835926-D245-4C4B-AB05-C9A07363F5F6}" type="pres">
      <dgm:prSet presAssocID="{CCCC3418-3750-4BD6-B6D6-3D5FCD727181}" presName="node" presStyleLbl="node1" presStyleIdx="2" presStyleCnt="3">
        <dgm:presLayoutVars>
          <dgm:bulletEnabled val="1"/>
        </dgm:presLayoutVars>
      </dgm:prSet>
      <dgm:spPr/>
    </dgm:pt>
  </dgm:ptLst>
  <dgm:cxnLst>
    <dgm:cxn modelId="{AF3CCD3E-1694-4FD5-88BF-0910263E323A}" type="presOf" srcId="{291B0D1E-5622-4C26-8A6E-AE88B4FE124D}" destId="{1668242A-08D7-46EE-B01A-D49C6362F073}" srcOrd="0" destOrd="0" presId="urn:microsoft.com/office/officeart/2005/8/layout/default"/>
    <dgm:cxn modelId="{ABBE0F3F-20DE-414C-B410-177E36F6BD4D}" type="presOf" srcId="{CCCC3418-3750-4BD6-B6D6-3D5FCD727181}" destId="{A1835926-D245-4C4B-AB05-C9A07363F5F6}" srcOrd="0" destOrd="0" presId="urn:microsoft.com/office/officeart/2005/8/layout/default"/>
    <dgm:cxn modelId="{DFC20688-4A91-4A34-B2B1-ED1BF30A7227}" srcId="{291B0D1E-5622-4C26-8A6E-AE88B4FE124D}" destId="{CCCC3418-3750-4BD6-B6D6-3D5FCD727181}" srcOrd="2" destOrd="0" parTransId="{9C105305-749C-4F18-813B-941F24E6AE59}" sibTransId="{22A99B4D-37EB-47F3-945B-0E8777C5EFD9}"/>
    <dgm:cxn modelId="{62C12CAD-DDB5-4B15-9E6C-B1FE82E41C3E}" type="presOf" srcId="{7C179230-F2A4-42C5-AB16-CEB71DA53D02}" destId="{976809BC-6EB1-4171-A68F-293443ED703A}" srcOrd="0" destOrd="0" presId="urn:microsoft.com/office/officeart/2005/8/layout/default"/>
    <dgm:cxn modelId="{2450AEC9-2912-4AAB-8E7C-E6E786692750}" type="presOf" srcId="{AC09A54E-D50A-4D16-9450-FD4B5ECF326B}" destId="{6DD7749D-6283-4B9A-9629-620DEB506DD0}" srcOrd="0" destOrd="0" presId="urn:microsoft.com/office/officeart/2005/8/layout/default"/>
    <dgm:cxn modelId="{E07AF7EC-9CDB-475B-931D-D6A146C89C90}" srcId="{291B0D1E-5622-4C26-8A6E-AE88B4FE124D}" destId="{AC09A54E-D50A-4D16-9450-FD4B5ECF326B}" srcOrd="0" destOrd="0" parTransId="{0AEB4B50-F514-42C3-9298-AB62B76E6F00}" sibTransId="{A9A20FC0-EF37-482C-A4D6-ED531FDCE48C}"/>
    <dgm:cxn modelId="{E9D738EF-D1EE-40AC-80EF-9E8D96A38ED5}" srcId="{291B0D1E-5622-4C26-8A6E-AE88B4FE124D}" destId="{7C179230-F2A4-42C5-AB16-CEB71DA53D02}" srcOrd="1" destOrd="0" parTransId="{440444D0-0F40-4F78-9395-58AFE34A8EC0}" sibTransId="{3C2BAC06-E1AD-4720-A8E7-091F5E093D77}"/>
    <dgm:cxn modelId="{F6DBB133-C46C-4384-845D-008E5BE064AC}" type="presParOf" srcId="{1668242A-08D7-46EE-B01A-D49C6362F073}" destId="{6DD7749D-6283-4B9A-9629-620DEB506DD0}" srcOrd="0" destOrd="0" presId="urn:microsoft.com/office/officeart/2005/8/layout/default"/>
    <dgm:cxn modelId="{56F8F062-5F02-49EA-AF26-6C28DDDC0F8B}" type="presParOf" srcId="{1668242A-08D7-46EE-B01A-D49C6362F073}" destId="{089C469F-E996-4B2F-92D3-FB9611197CFE}" srcOrd="1" destOrd="0" presId="urn:microsoft.com/office/officeart/2005/8/layout/default"/>
    <dgm:cxn modelId="{BF69E27F-BCFF-4401-96FC-65A65140FE8F}" type="presParOf" srcId="{1668242A-08D7-46EE-B01A-D49C6362F073}" destId="{976809BC-6EB1-4171-A68F-293443ED703A}" srcOrd="2" destOrd="0" presId="urn:microsoft.com/office/officeart/2005/8/layout/default"/>
    <dgm:cxn modelId="{FBB8300D-3938-4AF3-9F38-41C360178795}" type="presParOf" srcId="{1668242A-08D7-46EE-B01A-D49C6362F073}" destId="{97F755A9-E495-4DBC-8B53-79C35EB169E0}" srcOrd="3" destOrd="0" presId="urn:microsoft.com/office/officeart/2005/8/layout/default"/>
    <dgm:cxn modelId="{387750CA-4F73-441E-8244-3FD7700B27DA}" type="presParOf" srcId="{1668242A-08D7-46EE-B01A-D49C6362F073}" destId="{A1835926-D245-4C4B-AB05-C9A07363F5F6}" srcOrd="4"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749D-6283-4B9A-9629-620DEB506DD0}">
      <dsp:nvSpPr>
        <dsp:cNvPr id="0" name=""/>
        <dsp:cNvSpPr/>
      </dsp:nvSpPr>
      <dsp:spPr>
        <a:xfrm>
          <a:off x="1486831" y="1644"/>
          <a:ext cx="2837464" cy="1702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t>It is divided into two parts:</a:t>
          </a:r>
          <a:endParaRPr lang="en-US" sz="3400" kern="1200"/>
        </a:p>
      </dsp:txBody>
      <dsp:txXfrm>
        <a:off x="1486831" y="1644"/>
        <a:ext cx="2837464" cy="1702478"/>
      </dsp:txXfrm>
    </dsp:sp>
    <dsp:sp modelId="{976809BC-6EB1-4171-A68F-293443ED703A}">
      <dsp:nvSpPr>
        <dsp:cNvPr id="0" name=""/>
        <dsp:cNvSpPr/>
      </dsp:nvSpPr>
      <dsp:spPr>
        <a:xfrm>
          <a:off x="1486831" y="1987870"/>
          <a:ext cx="2837464" cy="17024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t>Bag-of-Words Features</a:t>
          </a:r>
          <a:endParaRPr lang="en-US" sz="3400" kern="1200"/>
        </a:p>
      </dsp:txBody>
      <dsp:txXfrm>
        <a:off x="1486831" y="1987870"/>
        <a:ext cx="2837464" cy="1702478"/>
      </dsp:txXfrm>
    </dsp:sp>
    <dsp:sp modelId="{A1835926-D245-4C4B-AB05-C9A07363F5F6}">
      <dsp:nvSpPr>
        <dsp:cNvPr id="0" name=""/>
        <dsp:cNvSpPr/>
      </dsp:nvSpPr>
      <dsp:spPr>
        <a:xfrm>
          <a:off x="1486831" y="3974095"/>
          <a:ext cx="2837464" cy="17024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a:t>TF-IDF Features</a:t>
          </a:r>
          <a:endParaRPr lang="en-US" sz="3400" kern="1200"/>
        </a:p>
      </dsp:txBody>
      <dsp:txXfrm>
        <a:off x="1486831" y="3974095"/>
        <a:ext cx="2837464" cy="1702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749D-6283-4B9A-9629-620DEB506DD0}">
      <dsp:nvSpPr>
        <dsp:cNvPr id="0" name=""/>
        <dsp:cNvSpPr/>
      </dsp:nvSpPr>
      <dsp:spPr>
        <a:xfrm>
          <a:off x="1486831" y="1644"/>
          <a:ext cx="2837464" cy="1702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kern="1200" dirty="0">
              <a:latin typeface="Calibri Light" panose="020F0302020204030204"/>
            </a:rPr>
            <a:t>Data Pre-processing</a:t>
          </a:r>
          <a:endParaRPr lang="en-GB" sz="3300" kern="1200" dirty="0"/>
        </a:p>
      </dsp:txBody>
      <dsp:txXfrm>
        <a:off x="1486831" y="1644"/>
        <a:ext cx="2837464" cy="1702478"/>
      </dsp:txXfrm>
    </dsp:sp>
    <dsp:sp modelId="{976809BC-6EB1-4171-A68F-293443ED703A}">
      <dsp:nvSpPr>
        <dsp:cNvPr id="0" name=""/>
        <dsp:cNvSpPr/>
      </dsp:nvSpPr>
      <dsp:spPr>
        <a:xfrm>
          <a:off x="1486831" y="1987870"/>
          <a:ext cx="2837464" cy="17024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kern="1200" dirty="0">
              <a:latin typeface="Calibri Light" panose="020F0302020204030204"/>
            </a:rPr>
            <a:t>Visual Representation</a:t>
          </a:r>
          <a:endParaRPr lang="en-GB" sz="3300" kern="1200" dirty="0"/>
        </a:p>
      </dsp:txBody>
      <dsp:txXfrm>
        <a:off x="1486831" y="1987870"/>
        <a:ext cx="2837464" cy="1702478"/>
      </dsp:txXfrm>
    </dsp:sp>
    <dsp:sp modelId="{A1835926-D245-4C4B-AB05-C9A07363F5F6}">
      <dsp:nvSpPr>
        <dsp:cNvPr id="0" name=""/>
        <dsp:cNvSpPr/>
      </dsp:nvSpPr>
      <dsp:spPr>
        <a:xfrm>
          <a:off x="1486831" y="3974095"/>
          <a:ext cx="2837464" cy="17024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kern="1200" dirty="0">
              <a:latin typeface="Calibri Light" panose="020F0302020204030204"/>
            </a:rPr>
            <a:t>Feature Extraction</a:t>
          </a:r>
          <a:endParaRPr lang="en-GB" sz="3300" kern="1200" dirty="0"/>
        </a:p>
      </dsp:txBody>
      <dsp:txXfrm>
        <a:off x="1486831" y="3974095"/>
        <a:ext cx="2837464" cy="17024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F66B91A-F401-4213-9831-776E9BC5A2E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F66B91A-F401-4213-9831-776E9BC5A2E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6B91A-F401-4213-9831-776E9BC5A2E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6B91A-F401-4213-9831-776E9BC5A2E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16A2F1F-8B77-48C4-9F27-60675D0F98C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16A2F1F-8B77-48C4-9F27-60675D0F98C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16A2F1F-8B77-48C4-9F27-60675D0F98C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216A2F1F-8B77-48C4-9F27-60675D0F98C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16A2F1F-8B77-48C4-9F27-60675D0F98C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16A2F1F-8B77-48C4-9F27-60675D0F98C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A2F1F-8B77-48C4-9F27-60675D0F98C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16A2F1F-8B77-48C4-9F27-60675D0F98C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16A2F1F-8B77-48C4-9F27-60675D0F98C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16A2F1F-8B77-48C4-9F27-60675D0F98C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16A2F1F-8B77-48C4-9F27-60675D0F98C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4A9AA-1A7D-412E-B320-9D3C5F971CF9}"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0F66B91A-F401-4213-9831-776E9BC5A2E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F66B91A-F401-4213-9831-776E9BC5A2E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6B91A-F401-4213-9831-776E9BC5A2E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F66B91A-F401-4213-9831-776E9BC5A2E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19A35F-173C-4D08-8F2A-857062910E1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6B91A-F401-4213-9831-776E9BC5A2E2}"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A35F-173C-4D08-8F2A-857062910E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6B91A-F401-4213-9831-776E9BC5A2E2}"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A35F-173C-4D08-8F2A-857062910E1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A2F1F-8B77-48C4-9F27-60675D0F98CE}"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4A9AA-1A7D-412E-B320-9D3C5F971CF9}"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sv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c 50"/>
          <p:cNvSpPr>
            <a:spLocks noGrp="1" noRot="1" noChangeAspect="1" noMove="1" noResize="1" noEditPoints="1" noAdjustHandles="1" noChangeArrowheads="1" noChangeShapeType="1" noTextEdit="1"/>
          </p:cNvSpPr>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6287424" y="626717"/>
            <a:ext cx="5783024" cy="3144046"/>
          </a:xfrm>
        </p:spPr>
        <p:txBody>
          <a:bodyPr vert="horz" lIns="91440" tIns="45720" rIns="91440" bIns="45720" rtlCol="0" anchor="b">
            <a:normAutofit/>
          </a:bodyPr>
          <a:lstStyle/>
          <a:p>
            <a:pPr algn="ctr"/>
            <a:r>
              <a:rPr lang="en-US" sz="4000" b="1" kern="1200">
                <a:latin typeface="Calibri" panose="020F0502020204030204"/>
                <a:cs typeface="Calibri" panose="020F0502020204030204"/>
              </a:rPr>
              <a:t>A features-</a:t>
            </a:r>
            <a:r>
              <a:rPr lang="en-US" sz="4000" b="1" kern="1200">
                <a:latin typeface="Calibri" panose="020F0502020204030204"/>
                <a:cs typeface="Aharoni"/>
              </a:rPr>
              <a:t>based</a:t>
            </a:r>
            <a:r>
              <a:rPr lang="en-US" sz="4000" b="1" kern="1200">
                <a:latin typeface="Calibri" panose="020F0502020204030204"/>
                <a:cs typeface="Calibri" panose="020F0502020204030204"/>
              </a:rPr>
              <a:t> machine learning prediction model for sentiment analysis on social media</a:t>
            </a:r>
            <a:endParaRPr lang="en-US" sz="4000" b="1" kern="1200">
              <a:latin typeface="Calibri" panose="020F0502020204030204"/>
              <a:cs typeface="Calibri" panose="020F0502020204030204"/>
            </a:endParaRPr>
          </a:p>
          <a:p>
            <a:pPr algn="ctr"/>
            <a:endParaRPr lang="en-US" sz="3300" kern="1200">
              <a:solidFill>
                <a:srgbClr val="FFFFFF"/>
              </a:solidFill>
              <a:latin typeface="+mj-lt"/>
              <a:ea typeface="+mj-ea"/>
              <a:cs typeface="+mj-cs"/>
            </a:endParaRPr>
          </a:p>
        </p:txBody>
      </p:sp>
      <p:sp>
        <p:nvSpPr>
          <p:cNvPr id="54" name="Oval 52"/>
          <p:cNvSpPr>
            <a:spLocks noGrp="1" noRot="1" noChangeAspect="1" noMove="1" noResize="1" noEditPoints="1" noAdjustHandles="1" noChangeArrowheads="1" noChangeShapeType="1" noTextEdit="1"/>
          </p:cNvSpPr>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a:blip r:embed="rId1"/>
          <a:stretch>
            <a:fillRect/>
          </a:stretch>
        </p:blipFill>
        <p:spPr>
          <a:xfrm>
            <a:off x="1306747" y="2264246"/>
            <a:ext cx="4252055" cy="2329508"/>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3" name="TextBox 2"/>
          <p:cNvSpPr txBox="1"/>
          <p:nvPr/>
        </p:nvSpPr>
        <p:spPr>
          <a:xfrm>
            <a:off x="9359029" y="4265112"/>
            <a:ext cx="2722322" cy="1411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lnSpc>
                <a:spcPct val="90000"/>
              </a:lnSpc>
              <a:spcBef>
                <a:spcPts val="1000"/>
              </a:spcBef>
            </a:pPr>
            <a:r>
              <a:rPr lang="en-AU" sz="2200" b="1">
                <a:solidFill>
                  <a:schemeClr val="bg1"/>
                </a:solidFill>
                <a:ea typeface="+mn-lt"/>
                <a:cs typeface="+mn-lt"/>
              </a:rPr>
              <a:t>Project Guide: </a:t>
            </a:r>
            <a:endParaRPr lang="en-US" sz="2200" b="1">
              <a:solidFill>
                <a:schemeClr val="bg1"/>
              </a:solidFill>
              <a:ea typeface="+mn-lt"/>
              <a:cs typeface="+mn-lt"/>
            </a:endParaRPr>
          </a:p>
          <a:p>
            <a:pPr algn="ctr">
              <a:lnSpc>
                <a:spcPct val="90000"/>
              </a:lnSpc>
              <a:spcBef>
                <a:spcPts val="1000"/>
              </a:spcBef>
            </a:pPr>
            <a:r>
              <a:rPr lang="en-AU" sz="2200" b="1">
                <a:solidFill>
                  <a:schemeClr val="bg1"/>
                </a:solidFill>
                <a:ea typeface="+mn-lt"/>
                <a:cs typeface="+mn-lt"/>
              </a:rPr>
              <a:t>Dr. Kannan Shanmugam</a:t>
            </a:r>
            <a:endParaRPr lang="en-IN" sz="2200" b="1">
              <a:solidFill>
                <a:schemeClr val="bg1"/>
              </a:solidFill>
              <a:ea typeface="+mn-lt"/>
              <a:cs typeface="+mn-lt"/>
            </a:endParaRPr>
          </a:p>
          <a:p>
            <a:pPr algn="l"/>
            <a:endParaRPr lang="en-GB">
              <a:cs typeface="Calibri" panose="020F0502020204030204"/>
            </a:endParaRPr>
          </a:p>
        </p:txBody>
      </p:sp>
      <p:sp>
        <p:nvSpPr>
          <p:cNvPr id="5" name="TextBox 4"/>
          <p:cNvSpPr txBox="1"/>
          <p:nvPr/>
        </p:nvSpPr>
        <p:spPr>
          <a:xfrm>
            <a:off x="6746179" y="4126152"/>
            <a:ext cx="2743199" cy="2595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AU" sz="2200" b="1">
                <a:solidFill>
                  <a:schemeClr val="bg1"/>
                </a:solidFill>
                <a:ea typeface="+mn-lt"/>
                <a:cs typeface="+mn-lt"/>
              </a:rPr>
              <a:t>Group members:</a:t>
            </a:r>
            <a:endParaRPr lang="en-AU" sz="2200" b="1">
              <a:solidFill>
                <a:schemeClr val="bg1"/>
              </a:solidFill>
              <a:ea typeface="+mn-lt"/>
              <a:cs typeface="+mn-lt"/>
            </a:endParaRPr>
          </a:p>
          <a:p>
            <a:pPr>
              <a:lnSpc>
                <a:spcPct val="90000"/>
              </a:lnSpc>
              <a:spcBef>
                <a:spcPts val="1000"/>
              </a:spcBef>
            </a:pPr>
            <a:r>
              <a:rPr lang="en-AU" sz="2200" b="1">
                <a:solidFill>
                  <a:schemeClr val="bg1"/>
                </a:solidFill>
                <a:ea typeface="+mn-lt"/>
                <a:cs typeface="+mn-lt"/>
              </a:rPr>
              <a:t>- Jessica Sarah Deen</a:t>
            </a:r>
            <a:endParaRPr lang="en-US" sz="2200" b="1">
              <a:solidFill>
                <a:schemeClr val="bg1"/>
              </a:solidFill>
              <a:ea typeface="+mn-lt"/>
              <a:cs typeface="+mn-lt"/>
            </a:endParaRPr>
          </a:p>
          <a:p>
            <a:pPr>
              <a:lnSpc>
                <a:spcPct val="90000"/>
              </a:lnSpc>
              <a:spcBef>
                <a:spcPts val="1000"/>
              </a:spcBef>
            </a:pPr>
            <a:r>
              <a:rPr lang="en-AU" sz="2200" b="1">
                <a:solidFill>
                  <a:schemeClr val="bg1"/>
                </a:solidFill>
                <a:ea typeface="+mn-lt"/>
                <a:cs typeface="+mn-lt"/>
              </a:rPr>
              <a:t>- Shreyash Ingole</a:t>
            </a:r>
            <a:endParaRPr lang="en-US" sz="2200" b="1">
              <a:solidFill>
                <a:schemeClr val="bg1"/>
              </a:solidFill>
              <a:ea typeface="+mn-lt"/>
              <a:cs typeface="+mn-lt"/>
            </a:endParaRPr>
          </a:p>
          <a:p>
            <a:pPr>
              <a:lnSpc>
                <a:spcPct val="90000"/>
              </a:lnSpc>
              <a:spcBef>
                <a:spcPts val="1000"/>
              </a:spcBef>
            </a:pPr>
            <a:r>
              <a:rPr lang="en-AU" sz="2200" b="1">
                <a:solidFill>
                  <a:schemeClr val="bg1"/>
                </a:solidFill>
                <a:ea typeface="+mn-lt"/>
                <a:cs typeface="+mn-lt"/>
              </a:rPr>
              <a:t>- Rohit Gore</a:t>
            </a:r>
            <a:endParaRPr lang="en-US" sz="2200" b="1">
              <a:solidFill>
                <a:schemeClr val="bg1"/>
              </a:solidFill>
              <a:ea typeface="+mn-lt"/>
              <a:cs typeface="+mn-lt"/>
            </a:endParaRPr>
          </a:p>
          <a:p>
            <a:pPr>
              <a:lnSpc>
                <a:spcPct val="90000"/>
              </a:lnSpc>
              <a:spcBef>
                <a:spcPts val="1000"/>
              </a:spcBef>
            </a:pPr>
            <a:r>
              <a:rPr lang="en-AU" sz="2200" b="1">
                <a:solidFill>
                  <a:schemeClr val="bg1"/>
                </a:solidFill>
                <a:ea typeface="+mn-lt"/>
                <a:cs typeface="+mn-lt"/>
              </a:rPr>
              <a:t>- Harsh Agnihotri</a:t>
            </a:r>
            <a:endParaRPr lang="en-US" sz="2200" b="1">
              <a:solidFill>
                <a:schemeClr val="bg1"/>
              </a:solidFill>
              <a:ea typeface="+mn-lt"/>
              <a:cs typeface="+mn-lt"/>
            </a:endParaRPr>
          </a:p>
          <a:p>
            <a:pPr>
              <a:lnSpc>
                <a:spcPct val="90000"/>
              </a:lnSpc>
              <a:spcBef>
                <a:spcPts val="1000"/>
              </a:spcBef>
            </a:pPr>
            <a:r>
              <a:rPr lang="en-IN" sz="2200" b="1">
                <a:solidFill>
                  <a:schemeClr val="bg1"/>
                </a:solidFill>
                <a:ea typeface="+mn-lt"/>
                <a:cs typeface="+mn-lt"/>
              </a:rPr>
              <a:t>- Paavan Gupta</a:t>
            </a:r>
            <a:endParaRPr lang="en-GB" sz="2200" b="1">
              <a:solidFill>
                <a:schemeClr val="bg1"/>
              </a:solidFill>
              <a:cs typeface="Calibri" panose="020F050202020403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5" y="5597"/>
            <a:ext cx="12188899" cy="6555641"/>
          </a:xfrm>
          <a:prstGeom prst="rect">
            <a:avLst/>
          </a:prstGeom>
          <a:noFill/>
        </p:spPr>
        <p:txBody>
          <a:bodyPr wrap="square" lIns="91440" tIns="45720" rIns="91440" bIns="45720" rtlCol="0" anchor="t">
            <a:spAutoFit/>
          </a:bodyPr>
          <a:lstStyle/>
          <a:p>
            <a:pPr algn="ctr"/>
            <a:r>
              <a:rPr lang="en-US" sz="4400" b="1" u="sng">
                <a:latin typeface="Calibri" panose="020F0502020204030204"/>
                <a:cs typeface="Calibri" panose="020F0502020204030204"/>
              </a:rPr>
              <a:t>Real Life usage of Sentimental Analysis</a:t>
            </a:r>
            <a:r>
              <a:rPr lang="en-US" sz="4400" b="1">
                <a:latin typeface="Calibri" panose="020F0502020204030204"/>
                <a:cs typeface="Calibri" panose="020F0502020204030204"/>
              </a:rPr>
              <a:t>:</a:t>
            </a:r>
            <a:endParaRPr lang="en-US" sz="4400" b="1">
              <a:latin typeface="Calibri" panose="020F0502020204030204"/>
              <a:cs typeface="Calibri" panose="020F0502020204030204"/>
            </a:endParaRPr>
          </a:p>
          <a:p>
            <a:pPr algn="ctr"/>
            <a:endParaRPr lang="en-US" sz="2400">
              <a:latin typeface="Calibri" panose="020F0502020204030204"/>
              <a:cs typeface="Calibri" panose="020F0502020204030204"/>
            </a:endParaRPr>
          </a:p>
          <a:p>
            <a:r>
              <a:rPr lang="en-US" sz="2800" b="1">
                <a:latin typeface="Calibri" panose="020F0502020204030204"/>
                <a:cs typeface="Arial" panose="020B0604020202020204"/>
              </a:rPr>
              <a:t>Let’s look at the most popular applications of sentiment analysis in real life:</a:t>
            </a:r>
            <a:endParaRPr lang="en-US" sz="2800" b="1">
              <a:latin typeface="Calibri" panose="020F0502020204030204"/>
              <a:cs typeface="Arial" panose="020B0604020202020204"/>
            </a:endParaRPr>
          </a:p>
          <a:p>
            <a:pPr algn="ctr"/>
            <a:endParaRPr lang="en-US" b="1"/>
          </a:p>
          <a:p>
            <a:pPr marL="342900" indent="-342900">
              <a:buFont typeface="+mj-lt"/>
              <a:buAutoNum type="arabicPeriod"/>
            </a:pPr>
            <a:r>
              <a:rPr lang="en-IN" sz="2600"/>
              <a:t>Social media monitoring </a:t>
            </a:r>
            <a:endParaRPr lang="en-IN" sz="2600">
              <a:cs typeface="Calibri" panose="020F0502020204030204"/>
            </a:endParaRPr>
          </a:p>
          <a:p>
            <a:pPr marL="342900" indent="-342900">
              <a:buFont typeface="+mj-lt"/>
              <a:buAutoNum type="arabicPeriod"/>
            </a:pPr>
            <a:endParaRPr lang="en-IN" sz="2600">
              <a:cs typeface="Calibri" panose="020F0502020204030204"/>
            </a:endParaRPr>
          </a:p>
          <a:p>
            <a:pPr marL="342900" indent="-342900">
              <a:buFont typeface="+mj-lt"/>
              <a:buAutoNum type="arabicPeriod"/>
            </a:pPr>
            <a:r>
              <a:rPr lang="en-IN" sz="2600"/>
              <a:t>Customer support</a:t>
            </a:r>
            <a:endParaRPr lang="en-IN" sz="2600">
              <a:cs typeface="Calibri" panose="020F0502020204030204"/>
            </a:endParaRPr>
          </a:p>
          <a:p>
            <a:pPr marL="342900" indent="-342900">
              <a:buFont typeface="+mj-lt"/>
              <a:buAutoNum type="arabicPeriod"/>
            </a:pPr>
            <a:endParaRPr lang="en-IN" sz="2600">
              <a:cs typeface="Calibri" panose="020F0502020204030204"/>
            </a:endParaRPr>
          </a:p>
          <a:p>
            <a:pPr marL="342900" indent="-342900">
              <a:buFont typeface="+mj-lt"/>
              <a:buAutoNum type="arabicPeriod"/>
            </a:pPr>
            <a:r>
              <a:rPr lang="en-IN" sz="2600"/>
              <a:t>Customer feedback</a:t>
            </a:r>
            <a:endParaRPr lang="en-IN" sz="2600">
              <a:cs typeface="Calibri" panose="020F0502020204030204"/>
            </a:endParaRPr>
          </a:p>
          <a:p>
            <a:pPr marL="342900" indent="-342900">
              <a:buFont typeface="+mj-lt"/>
              <a:buAutoNum type="arabicPeriod"/>
            </a:pPr>
            <a:endParaRPr lang="en-IN" sz="2600">
              <a:cs typeface="Calibri" panose="020F0502020204030204"/>
            </a:endParaRPr>
          </a:p>
          <a:p>
            <a:pPr marL="342900" indent="-342900">
              <a:buFont typeface="+mj-lt"/>
              <a:buAutoNum type="arabicPeriod"/>
            </a:pPr>
            <a:r>
              <a:rPr lang="en-US" sz="2600"/>
              <a:t>Brand monitoring and reputation management</a:t>
            </a:r>
            <a:endParaRPr lang="en-US" sz="2600">
              <a:cs typeface="Calibri" panose="020F0502020204030204"/>
            </a:endParaRPr>
          </a:p>
          <a:p>
            <a:pPr marL="342900" indent="-342900">
              <a:buFont typeface="+mj-lt"/>
              <a:buAutoNum type="arabicPeriod"/>
            </a:pPr>
            <a:endParaRPr lang="en-US" sz="2600">
              <a:cs typeface="Calibri" panose="020F0502020204030204"/>
            </a:endParaRPr>
          </a:p>
          <a:p>
            <a:pPr marL="342900" indent="-342900">
              <a:buFont typeface="+mj-lt"/>
              <a:buAutoNum type="arabicPeriod"/>
            </a:pPr>
            <a:r>
              <a:rPr lang="en-IN" sz="2600"/>
              <a:t>Product analysis</a:t>
            </a:r>
            <a:endParaRPr lang="en-IN" sz="2600">
              <a:cs typeface="Calibri" panose="020F0502020204030204"/>
            </a:endParaRPr>
          </a:p>
          <a:p>
            <a:pPr marL="342900" indent="-342900">
              <a:buFont typeface="+mj-lt"/>
              <a:buAutoNum type="arabicPeriod"/>
            </a:pPr>
            <a:endParaRPr lang="en-IN" sz="2600">
              <a:cs typeface="Calibri" panose="020F0502020204030204"/>
            </a:endParaRPr>
          </a:p>
          <a:p>
            <a:pPr marL="342900" indent="-342900">
              <a:buFont typeface="+mj-lt"/>
              <a:buAutoNum type="arabicPeriod"/>
            </a:pPr>
            <a:r>
              <a:rPr lang="en-IN" sz="2600"/>
              <a:t>Market and competitor research</a:t>
            </a:r>
            <a:endParaRPr lang="en-IN" sz="2600">
              <a:cs typeface="Calibri" panose="020F0502020204030204"/>
            </a:endParaRPr>
          </a:p>
          <a:p>
            <a:endParaRPr lang="en-IN" sz="2400">
              <a:latin typeface="Calibri" panose="020F0502020204030204"/>
              <a:cs typeface="Calibri" panose="020F0502020204030204"/>
            </a:endParaRPr>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96302" y="1758537"/>
            <a:ext cx="1258092" cy="1258092"/>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115" y="2340610"/>
            <a:ext cx="1247654" cy="124765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233" y="3473443"/>
            <a:ext cx="1151298" cy="115129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816" y="4002923"/>
            <a:ext cx="1424435" cy="142443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165" y="5220940"/>
            <a:ext cx="1339189" cy="13391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3163" y="1153572"/>
            <a:ext cx="3409167" cy="446116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marL="57150">
              <a:lnSpc>
                <a:spcPct val="90000"/>
              </a:lnSpc>
              <a:spcBef>
                <a:spcPct val="0"/>
              </a:spcBef>
              <a:spcAft>
                <a:spcPts val="600"/>
              </a:spcAft>
            </a:pPr>
            <a:r>
              <a:rPr lang="en-US" sz="4400" b="1" kern="1200">
                <a:solidFill>
                  <a:srgbClr val="FFFFFF"/>
                </a:solidFill>
                <a:latin typeface="+mj-lt"/>
                <a:ea typeface="+mj-ea"/>
                <a:cs typeface="+mj-cs"/>
              </a:rPr>
              <a:t>Hardware and Software requirements for Sentiment Analysis:</a:t>
            </a:r>
            <a:endParaRPr lang="en-US" sz="4400" kern="1200">
              <a:solidFill>
                <a:srgbClr val="FFFFFF"/>
              </a:solidFill>
              <a:latin typeface="+mj-lt"/>
              <a:ea typeface="+mj-ea"/>
              <a:cs typeface="+mj-cs"/>
            </a:endParaRPr>
          </a:p>
          <a:p>
            <a:pPr>
              <a:lnSpc>
                <a:spcPct val="90000"/>
              </a:lnSpc>
              <a:spcBef>
                <a:spcPct val="0"/>
              </a:spcBef>
            </a:pPr>
            <a:endParaRPr lang="en-US" sz="4400" kern="1200">
              <a:solidFill>
                <a:srgbClr val="FFFFFF"/>
              </a:solidFill>
              <a:latin typeface="+mj-lt"/>
              <a:ea typeface="+mj-ea"/>
              <a:cs typeface="+mj-cs"/>
            </a:endParaRPr>
          </a:p>
        </p:txBody>
      </p:sp>
      <p:sp>
        <p:nvSpPr>
          <p:cNvPr id="19" name="Arc 18"/>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p:cNvSpPr txBox="1"/>
          <p:nvPr/>
        </p:nvSpPr>
        <p:spPr>
          <a:xfrm>
            <a:off x="4175911" y="873180"/>
            <a:ext cx="6906491" cy="55856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b="1"/>
          </a:p>
          <a:p>
            <a:pPr marL="57150" indent="-285750">
              <a:lnSpc>
                <a:spcPct val="90000"/>
              </a:lnSpc>
              <a:spcAft>
                <a:spcPts val="600"/>
              </a:spcAft>
              <a:buFont typeface="Wingdings" panose="05000000000000000000" pitchFamily="34" charset="0"/>
              <a:buChar char="§"/>
            </a:pPr>
            <a:r>
              <a:rPr lang="en-US" sz="2400" b="1"/>
              <a:t>Hardware Requirements:</a:t>
            </a:r>
            <a:endParaRPr lang="en-US" sz="2400" b="1">
              <a:cs typeface="Calibri" panose="020F0502020204030204"/>
            </a:endParaRPr>
          </a:p>
          <a:p>
            <a:pPr marL="285750" indent="-228600">
              <a:lnSpc>
                <a:spcPct val="90000"/>
              </a:lnSpc>
              <a:spcAft>
                <a:spcPts val="600"/>
              </a:spcAft>
              <a:buFont typeface="Arial" panose="020B0604020202020204" pitchFamily="34" charset="0"/>
              <a:buChar char="•"/>
            </a:pPr>
            <a:r>
              <a:rPr lang="en-US" b="1"/>
              <a:t>Ram               :  </a:t>
            </a:r>
            <a:r>
              <a:rPr lang="en-US"/>
              <a:t>8 GB Ram and more</a:t>
            </a:r>
            <a:endParaRPr lang="en-US"/>
          </a:p>
          <a:p>
            <a:pPr marL="285750" indent="-228600">
              <a:lnSpc>
                <a:spcPct val="90000"/>
              </a:lnSpc>
              <a:spcAft>
                <a:spcPts val="600"/>
              </a:spcAft>
              <a:buFont typeface="Arial" panose="020B0604020202020204" pitchFamily="34" charset="0"/>
              <a:buChar char="•"/>
            </a:pPr>
            <a:r>
              <a:rPr lang="en-US" b="1"/>
              <a:t>Processor      :  </a:t>
            </a:r>
            <a:r>
              <a:rPr lang="en-US"/>
              <a:t>Intel® Core ™ i3 5</a:t>
            </a:r>
            <a:r>
              <a:rPr lang="en-US" baseline="30000"/>
              <a:t>th</a:t>
            </a:r>
            <a:r>
              <a:rPr lang="en-US"/>
              <a:t> Gen Processor</a:t>
            </a:r>
            <a:endParaRPr lang="en-US" b="1"/>
          </a:p>
          <a:p>
            <a:pPr marL="285750" indent="-228600">
              <a:lnSpc>
                <a:spcPct val="90000"/>
              </a:lnSpc>
              <a:spcAft>
                <a:spcPts val="600"/>
              </a:spcAft>
              <a:buFont typeface="Arial" panose="020B0604020202020204" pitchFamily="34" charset="0"/>
              <a:buChar char="•"/>
            </a:pPr>
            <a:r>
              <a:rPr lang="en-US" b="1"/>
              <a:t>HardDisk       :  </a:t>
            </a:r>
            <a:r>
              <a:rPr lang="en-US"/>
              <a:t>1TB and more</a:t>
            </a:r>
            <a:endParaRPr lang="en-US"/>
          </a:p>
          <a:p>
            <a:pPr marL="285750" indent="-228600">
              <a:lnSpc>
                <a:spcPct val="90000"/>
              </a:lnSpc>
              <a:spcAft>
                <a:spcPts val="600"/>
              </a:spcAft>
              <a:buFont typeface="Arial" panose="020B0604020202020204" pitchFamily="34" charset="0"/>
              <a:buChar char="•"/>
            </a:pPr>
            <a:r>
              <a:rPr lang="en-US" b="1"/>
              <a:t>Speed            :  </a:t>
            </a:r>
            <a:r>
              <a:rPr lang="en-US"/>
              <a:t>1GHZ and more</a:t>
            </a:r>
            <a:endParaRPr lang="en-US"/>
          </a:p>
          <a:p>
            <a:pPr indent="-228600">
              <a:lnSpc>
                <a:spcPct val="90000"/>
              </a:lnSpc>
              <a:spcAft>
                <a:spcPts val="600"/>
              </a:spcAft>
              <a:buFont typeface="Arial" panose="020B0604020202020204" pitchFamily="34" charset="0"/>
              <a:buChar char="•"/>
            </a:pPr>
            <a:endParaRPr lang="en-US" b="1"/>
          </a:p>
          <a:p>
            <a:pPr indent="-228600">
              <a:lnSpc>
                <a:spcPct val="90000"/>
              </a:lnSpc>
              <a:spcAft>
                <a:spcPts val="600"/>
              </a:spcAft>
              <a:buFont typeface="Arial" panose="020B0604020202020204" pitchFamily="34" charset="0"/>
              <a:buChar char="•"/>
            </a:pPr>
            <a:endParaRPr lang="en-US" b="1"/>
          </a:p>
          <a:p>
            <a:pPr marL="57150" indent="-285750">
              <a:lnSpc>
                <a:spcPct val="90000"/>
              </a:lnSpc>
              <a:spcAft>
                <a:spcPts val="600"/>
              </a:spcAft>
              <a:buFont typeface="Wingdings" panose="05000000000000000000" pitchFamily="34" charset="0"/>
              <a:buChar char="§"/>
            </a:pPr>
            <a:r>
              <a:rPr lang="en-US" sz="2400" b="1"/>
              <a:t>Software Requirements:</a:t>
            </a:r>
            <a:endParaRPr lang="en-US" sz="2400" b="1">
              <a:cs typeface="Calibri" panose="020F0502020204030204"/>
            </a:endParaRPr>
          </a:p>
          <a:p>
            <a:pPr marL="285750" indent="-228600">
              <a:lnSpc>
                <a:spcPct val="90000"/>
              </a:lnSpc>
              <a:spcAft>
                <a:spcPts val="600"/>
              </a:spcAft>
              <a:buFont typeface="Arial" panose="020B0604020202020204" pitchFamily="34" charset="0"/>
              <a:buChar char="•"/>
            </a:pPr>
            <a:r>
              <a:rPr lang="en-US" b="1"/>
              <a:t>Operating System  :</a:t>
            </a:r>
            <a:r>
              <a:rPr lang="en-US"/>
              <a:t>  windows 10 and higher versions</a:t>
            </a:r>
            <a:endParaRPr lang="en-US"/>
          </a:p>
          <a:p>
            <a:pPr marL="285750" indent="-228600">
              <a:lnSpc>
                <a:spcPct val="90000"/>
              </a:lnSpc>
              <a:spcAft>
                <a:spcPts val="600"/>
              </a:spcAft>
              <a:buFont typeface="Arial" panose="020B0604020202020204" pitchFamily="34" charset="0"/>
              <a:buChar char="•"/>
            </a:pPr>
            <a:r>
              <a:rPr lang="en-US" b="1"/>
              <a:t>System Type           :  </a:t>
            </a:r>
            <a:r>
              <a:rPr lang="en-US"/>
              <a:t>64-bit Operating System, x64 based processor</a:t>
            </a:r>
            <a:endParaRPr lang="en-US"/>
          </a:p>
          <a:p>
            <a:pPr marL="285750" indent="-228600">
              <a:lnSpc>
                <a:spcPct val="90000"/>
              </a:lnSpc>
              <a:spcAft>
                <a:spcPts val="600"/>
              </a:spcAft>
              <a:buFont typeface="Arial" panose="020B0604020202020204" pitchFamily="34" charset="0"/>
              <a:buChar char="•"/>
            </a:pPr>
            <a:r>
              <a:rPr lang="en-US" b="1"/>
              <a:t>Language                 :  </a:t>
            </a:r>
            <a:r>
              <a:rPr lang="en-US"/>
              <a:t>Python</a:t>
            </a:r>
            <a:endParaRPr lang="en-US"/>
          </a:p>
          <a:p>
            <a:pPr indent="-228600">
              <a:lnSpc>
                <a:spcPct val="90000"/>
              </a:lnSpc>
              <a:spcAft>
                <a:spcPts val="600"/>
              </a:spcAft>
              <a:buFont typeface="Arial" panose="020B0604020202020204" pitchFamily="34" charset="0"/>
              <a:buChar char="•"/>
            </a:pPr>
            <a:endParaRPr lang="en-US" b="1"/>
          </a:p>
          <a:p>
            <a:pPr indent="-228600">
              <a:lnSpc>
                <a:spcPct val="90000"/>
              </a:lnSpc>
              <a:spcAft>
                <a:spcPts val="600"/>
              </a:spcAft>
              <a:buFont typeface="Arial" panose="020B0604020202020204" pitchFamily="34" charset="0"/>
              <a:buChar char="•"/>
            </a:pPr>
            <a:endParaRPr lang="en-US" b="1"/>
          </a:p>
          <a:p>
            <a:pPr indent="-228600">
              <a:lnSpc>
                <a:spcPct val="90000"/>
              </a:lnSpc>
              <a:spcAft>
                <a:spcPts val="600"/>
              </a:spcAft>
              <a:buFont typeface="Arial" panose="020B0604020202020204" pitchFamily="34" charset="0"/>
              <a:buChar char="•"/>
            </a:pPr>
            <a:endParaRPr lang="en-US" b="1"/>
          </a:p>
          <a:p>
            <a:pPr indent="-228600">
              <a:lnSpc>
                <a:spcPct val="90000"/>
              </a:lnSpc>
              <a:spcAft>
                <a:spcPts val="600"/>
              </a:spcAft>
              <a:buFont typeface="Arial" panose="020B0604020202020204" pitchFamily="34" charset="0"/>
              <a:buChar char="•"/>
            </a:pPr>
            <a:endParaRPr lang="en-US" b="1"/>
          </a:p>
          <a:p>
            <a:pPr indent="-228600">
              <a:lnSpc>
                <a:spcPct val="90000"/>
              </a:lnSpc>
              <a:spcAft>
                <a:spcPts val="600"/>
              </a:spcAft>
              <a:buFont typeface="Arial" panose="020B0604020202020204" pitchFamily="34" charset="0"/>
              <a:buChar char="•"/>
            </a:pP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p:cNvPicPr>
            <a:picLocks noChangeAspect="1"/>
          </p:cNvPicPr>
          <p:nvPr/>
        </p:nvPicPr>
        <p:blipFill rotWithShape="1">
          <a:blip r:embed="rId1"/>
          <a:srcRect l="5753" t="9091" r="3338"/>
          <a:stretch>
            <a:fillRect/>
          </a:stretch>
        </p:blipFill>
        <p:spPr>
          <a:xfrm>
            <a:off x="20" y="10"/>
            <a:ext cx="12191981" cy="6857990"/>
          </a:xfrm>
          <a:prstGeom prst="rect">
            <a:avLst/>
          </a:prstGeom>
        </p:spPr>
      </p:pic>
      <p:sp>
        <p:nvSpPr>
          <p:cNvPr id="21" name="Rectangle 20"/>
          <p:cNvSpPr>
            <a:spLocks noGrp="1" noRot="1" noChangeAspect="1" noMove="1" noResize="1" noEditPoints="1" noAdjustHandles="1" noChangeArrowheads="1" noChangeShapeType="1" noTextEdit="1"/>
          </p:cNvSpPr>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4553" y="3091928"/>
            <a:ext cx="10216342" cy="2387600"/>
          </a:xfrm>
        </p:spPr>
        <p:txBody>
          <a:bodyPr vert="horz" lIns="91440" tIns="45720" rIns="91440" bIns="45720" rtlCol="0" anchor="b">
            <a:normAutofit/>
          </a:bodyPr>
          <a:lstStyle/>
          <a:p>
            <a:r>
              <a:rPr lang="en-US" sz="6100"/>
              <a:t>COMPLETE MODULE SPLIT-UP AND EXPLAINATION</a:t>
            </a:r>
            <a:endParaRPr lang="en-US" sz="6100"/>
          </a:p>
        </p:txBody>
      </p:sp>
      <p:sp>
        <p:nvSpPr>
          <p:cNvPr id="23" name="Rectangle: Rounded Corners 22"/>
          <p:cNvSpPr>
            <a:spLocks noGrp="1" noRot="1" noChangeAspect="1" noMove="1" noResize="1" noEditPoints="1" noAdjustHandles="1" noChangeArrowheads="1" noChangeShapeType="1" noTextEdit="1"/>
          </p:cNvSpPr>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GB" b="1" i="1" u="sng">
                <a:solidFill>
                  <a:srgbClr val="FFFFFF"/>
                </a:solidFill>
              </a:rPr>
              <a:t>Table of Contents:</a:t>
            </a:r>
            <a:endParaRPr lang="en-US" b="1" i="1" u="sng">
              <a:solidFill>
                <a:srgbClr val="FFFFFF"/>
              </a:solidFill>
              <a:cs typeface="Calibri Light" panose="020F0302020204030204"/>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r>
              <a:rPr lang="en-GB">
                <a:ea typeface="+mn-lt"/>
                <a:cs typeface="+mn-lt"/>
              </a:rPr>
              <a:t>Understand the Problem Statement</a:t>
            </a:r>
            <a:endParaRPr lang="en-GB">
              <a:cs typeface="Calibri" panose="020F0502020204030204"/>
            </a:endParaRPr>
          </a:p>
          <a:p>
            <a:endParaRPr lang="en-GB">
              <a:ea typeface="+mn-lt"/>
              <a:cs typeface="+mn-lt"/>
            </a:endParaRPr>
          </a:p>
          <a:p>
            <a:r>
              <a:rPr lang="en-GB">
                <a:ea typeface="+mn-lt"/>
                <a:cs typeface="+mn-lt"/>
              </a:rPr>
              <a:t>Tweets Preprocessing and Cleaning</a:t>
            </a:r>
            <a:endParaRPr lang="en-GB">
              <a:cs typeface="Calibri" panose="020F0502020204030204"/>
            </a:endParaRPr>
          </a:p>
          <a:p>
            <a:endParaRPr lang="en-GB">
              <a:ea typeface="+mn-lt"/>
              <a:cs typeface="+mn-lt"/>
            </a:endParaRPr>
          </a:p>
          <a:p>
            <a:r>
              <a:rPr lang="en-GB">
                <a:ea typeface="+mn-lt"/>
                <a:cs typeface="+mn-lt"/>
              </a:rPr>
              <a:t>Story Generation and Visualization from Tweets</a:t>
            </a:r>
            <a:endParaRPr lang="en-GB">
              <a:cs typeface="Calibri" panose="020F0502020204030204"/>
            </a:endParaRPr>
          </a:p>
          <a:p>
            <a:endParaRPr lang="en-GB">
              <a:ea typeface="+mn-lt"/>
              <a:cs typeface="+mn-lt"/>
            </a:endParaRPr>
          </a:p>
          <a:p>
            <a:r>
              <a:rPr lang="en-GB">
                <a:ea typeface="+mn-lt"/>
                <a:cs typeface="+mn-lt"/>
              </a:rPr>
              <a:t>Extracting Features from Cleaned Tweets</a:t>
            </a:r>
            <a:endParaRPr lang="en-GB">
              <a:cs typeface="Calibri" panose="020F0502020204030204"/>
            </a:endParaRPr>
          </a:p>
          <a:p>
            <a:endParaRPr lang="en-GB">
              <a:ea typeface="+mn-lt"/>
              <a:cs typeface="+mn-lt"/>
            </a:endParaRPr>
          </a:p>
          <a:p>
            <a:r>
              <a:rPr lang="en-GB">
                <a:ea typeface="+mn-lt"/>
                <a:cs typeface="+mn-lt"/>
              </a:rPr>
              <a:t>Model Building: Sentiment Analysis</a:t>
            </a:r>
            <a:endParaRPr lang="en-GB">
              <a:cs typeface="Calibri" panose="020F0502020204030204"/>
            </a:endParaRPr>
          </a:p>
          <a:p>
            <a:endParaRPr lang="en-GB">
              <a:cs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5558489" cy="1325563"/>
          </a:xfrm>
        </p:spPr>
        <p:txBody>
          <a:bodyPr>
            <a:normAutofit/>
          </a:bodyPr>
          <a:lstStyle/>
          <a:p>
            <a:pPr>
              <a:spcBef>
                <a:spcPts val="1000"/>
              </a:spcBef>
            </a:pPr>
            <a:r>
              <a:rPr lang="en-GB" sz="3400" b="1">
                <a:latin typeface="Calibri" panose="020F0502020204030204"/>
                <a:cs typeface="Calibri" panose="020F0502020204030204"/>
              </a:rPr>
              <a:t>Understand the Problem Statement</a:t>
            </a:r>
            <a:endParaRPr lang="en-GB" sz="2400" b="1">
              <a:latin typeface="Calibri" panose="020F0502020204030204"/>
              <a:ea typeface="+mj-lt"/>
              <a:cs typeface="Calibri" panose="020F0502020204030204"/>
            </a:endParaRPr>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4351338"/>
          </a:xfrm>
        </p:spPr>
        <p:txBody>
          <a:bodyPr vert="horz" lIns="91440" tIns="45720" rIns="91440" bIns="45720" rtlCol="0" anchor="t">
            <a:normAutofit/>
          </a:bodyPr>
          <a:lstStyle/>
          <a:p>
            <a:endParaRPr lang="en-GB" b="1" i="1">
              <a:ea typeface="+mn-lt"/>
              <a:cs typeface="+mn-lt"/>
            </a:endParaRPr>
          </a:p>
          <a:p>
            <a:r>
              <a:rPr lang="en-GB" i="1">
                <a:ea typeface="+mn-lt"/>
                <a:cs typeface="+mn-lt"/>
              </a:rPr>
              <a:t>The objective of this task is to detect hate speech in tweets. For the sake of simplicity, we say a tweet contains hate speech if it has a racist or sexist sentiment associated with it. So, the task is to classify racist or sexist tweets from other tweets.</a:t>
            </a:r>
            <a:endParaRPr lang="en-GB">
              <a:cs typeface="Calibri" panose="020F0502020204030204"/>
            </a:endParaRPr>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1698171"/>
            <a:ext cx="3962061" cy="4516360"/>
          </a:xfrm>
        </p:spPr>
        <p:txBody>
          <a:bodyPr anchor="t">
            <a:normAutofit/>
          </a:bodyPr>
          <a:lstStyle/>
          <a:p>
            <a:pPr marL="571500" indent="-571500">
              <a:buFont typeface="Arial" panose="020B0604020202020204"/>
              <a:buChar char="•"/>
            </a:pPr>
            <a:r>
              <a:rPr lang="en-GB" sz="3600" b="1" u="sng"/>
              <a:t>Tweets Preprocessing and Cleaning</a:t>
            </a:r>
            <a:r>
              <a:rPr lang="en-GB" sz="3600" b="1" dirty="0"/>
              <a:t> </a:t>
            </a:r>
            <a:br>
              <a:rPr lang="en-GB" sz="3600" b="1" dirty="0">
                <a:latin typeface="Calibri Light" panose="020F0302020204030204"/>
                <a:cs typeface="Calibri Light" panose="020F0302020204030204"/>
              </a:rPr>
            </a:br>
            <a:endParaRPr lang="en-GB" sz="3600">
              <a:latin typeface="Bahnschrift Light" panose="020B0502040204020203"/>
              <a:cs typeface="Calibri Light" panose="020F0302020204030204"/>
            </a:endParaRPr>
          </a:p>
        </p:txBody>
      </p:sp>
      <p:sp>
        <p:nvSpPr>
          <p:cNvPr id="11" name="Rectangle 9"/>
          <p:cNvSpPr>
            <a:spLocks noGrp="1" noRot="1" noChangeAspect="1" noMove="1" noResize="1" noEditPoints="1" noAdjustHandles="1" noChangeArrowheads="1" noChangeShapeType="1" noTextEdit="1"/>
          </p:cNvSpPr>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1"/>
          <p:cNvSpPr>
            <a:spLocks noGrp="1" noRot="1" noChangeAspect="1" noMove="1" noResize="1" noEditPoints="1" noAdjustHandles="1" noChangeArrowheads="1" noChangeShapeType="1" noTextEdit="1"/>
          </p:cNvSpPr>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3"/>
          <p:cNvSpPr>
            <a:spLocks noGrp="1" noRot="1" noChangeAspect="1" noMove="1" noResize="1" noEditPoints="1" noAdjustHandles="1" noChangeArrowheads="1" noChangeShapeType="1" noTextEdit="1"/>
          </p:cNvSpPr>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5070020" y="1698170"/>
            <a:ext cx="6478513" cy="4516361"/>
          </a:xfrm>
        </p:spPr>
        <p:txBody>
          <a:bodyPr vert="horz" lIns="91440" tIns="45720" rIns="91440" bIns="45720" rtlCol="0">
            <a:normAutofit/>
          </a:bodyPr>
          <a:lstStyle/>
          <a:p>
            <a:endParaRPr lang="en-GB" sz="2000">
              <a:ea typeface="+mn-lt"/>
              <a:cs typeface="+mn-lt"/>
            </a:endParaRPr>
          </a:p>
          <a:p>
            <a:endParaRPr lang="en-GB" sz="2000">
              <a:ea typeface="+mn-lt"/>
              <a:cs typeface="+mn-lt"/>
            </a:endParaRPr>
          </a:p>
          <a:p>
            <a:r>
              <a:rPr lang="en-GB" sz="2000">
                <a:ea typeface="+mn-lt"/>
                <a:cs typeface="+mn-lt"/>
              </a:rPr>
              <a:t>You are searching for a document in this office space. In which scenario are you more likely to find the document easily? Of course, in the less cluttered one because each item is kept in its proper place. The data cleaning exercise is quite similar. If the data is arranged in a structured format, then it becomes easier to find the right information.</a:t>
            </a:r>
            <a:endParaRPr lang="en-GB" sz="2000">
              <a:cs typeface="Calibri" panose="020F0502020204030204"/>
            </a:endParaRPr>
          </a:p>
        </p:txBody>
      </p:sp>
      <p:sp>
        <p:nvSpPr>
          <p:cNvPr id="18" name="Isosceles Triangle 17"/>
          <p:cNvSpPr>
            <a:spLocks noGrp="1" noRot="1" noChangeAspect="1" noMove="1" noResize="1" noEditPoints="1" noAdjustHandles="1" noChangeArrowheads="1" noChangeShapeType="1" noTextEdit="1"/>
          </p:cNvSpPr>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p:cNvSpPr>
            <a:spLocks noGrp="1" noRot="1" noChangeAspect="1" noMove="1" noResize="1" noEditPoints="1" noAdjustHandles="1" noChangeArrowheads="1" noChangeShapeType="1" noTextEdit="1"/>
          </p:cNvSpPr>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0584" y="1153572"/>
            <a:ext cx="3657600" cy="4461163"/>
          </a:xfrm>
          <a:prstGeom prst="rect">
            <a:avLst/>
          </a:prstGeom>
        </p:spPr>
        <p:txBody>
          <a:bodyPr rot="0" spcFirstLastPara="0" vertOverflow="overflow" horzOverflow="overflow" vert="horz" lIns="91440" tIns="45720" rIns="91440" bIns="45720" numCol="1" spcCol="0" rtlCol="0" fromWordArt="0" anchor="ctr" anchorCtr="0" forceAA="0" compatLnSpc="1">
            <a:normAutofit/>
          </a:bodyPr>
          <a:lstStyle/>
          <a:p>
            <a:pPr>
              <a:lnSpc>
                <a:spcPct val="90000"/>
              </a:lnSpc>
              <a:spcBef>
                <a:spcPct val="0"/>
              </a:spcBef>
              <a:spcAft>
                <a:spcPts val="600"/>
              </a:spcAft>
            </a:pPr>
            <a:r>
              <a:rPr lang="en-US" sz="4400" kern="1200" dirty="0">
                <a:solidFill>
                  <a:srgbClr val="FFFFFF"/>
                </a:solidFill>
                <a:latin typeface="+mj-lt"/>
                <a:ea typeface="+mj-ea"/>
                <a:cs typeface="+mj-cs"/>
              </a:rPr>
              <a:t>Tweets </a:t>
            </a:r>
            <a:r>
              <a:rPr lang="en-US" sz="4400" dirty="0" err="1">
                <a:solidFill>
                  <a:srgbClr val="FFFFFF"/>
                </a:solidFill>
                <a:latin typeface="+mj-lt"/>
                <a:ea typeface="+mj-ea"/>
                <a:cs typeface="+mj-cs"/>
              </a:rPr>
              <a:t>Preproc-essing</a:t>
            </a:r>
            <a:r>
              <a:rPr lang="en-US" sz="4400" kern="1200" dirty="0">
                <a:solidFill>
                  <a:srgbClr val="FFFFFF"/>
                </a:solidFill>
                <a:latin typeface="+mj-lt"/>
                <a:ea typeface="+mj-ea"/>
                <a:cs typeface="+mj-cs"/>
              </a:rPr>
              <a:t> and Cleaning  is divided into 5 topics</a:t>
            </a:r>
            <a:br>
              <a:rPr lang="en-US" sz="4400" kern="1200" dirty="0">
                <a:latin typeface="+mj-lt"/>
                <a:ea typeface="+mj-ea"/>
                <a:cs typeface="+mj-cs"/>
              </a:rPr>
            </a:br>
            <a:endParaRPr lang="en-US" sz="4400" kern="1200">
              <a:solidFill>
                <a:srgbClr val="FFFFFF"/>
              </a:solidFill>
              <a:latin typeface="+mj-lt"/>
              <a:ea typeface="+mj-ea"/>
              <a:cs typeface="+mj-cs"/>
            </a:endParaRPr>
          </a:p>
        </p:txBody>
      </p:sp>
      <p:sp>
        <p:nvSpPr>
          <p:cNvPr id="13" name="Arc 12"/>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1207207"/>
            <a:ext cx="6906491" cy="5585619"/>
          </a:xfrm>
        </p:spPr>
        <p:txBody>
          <a:bodyPr vert="horz" lIns="91440" tIns="45720" rIns="91440" bIns="45720" rtlCol="0" anchor="ctr">
            <a:normAutofit/>
          </a:bodyPr>
          <a:lstStyle/>
          <a:p>
            <a:r>
              <a:rPr lang="en-US"/>
              <a:t> Removing Twitter Handles </a:t>
            </a:r>
            <a:endParaRPr lang="en-US"/>
          </a:p>
          <a:p>
            <a:r>
              <a:rPr lang="en-US"/>
              <a:t>Removing Punctuations, Numbers, and Special Characters</a:t>
            </a:r>
            <a:endParaRPr lang="en-US"/>
          </a:p>
          <a:p>
            <a:r>
              <a:rPr lang="en-US"/>
              <a:t>Removing Short Words</a:t>
            </a:r>
            <a:endParaRPr lang="en-US"/>
          </a:p>
          <a:p>
            <a:r>
              <a:rPr lang="en-US"/>
              <a:t>Tokenization</a:t>
            </a:r>
            <a:endParaRPr lang="en-US"/>
          </a:p>
          <a:p>
            <a:r>
              <a:rPr lang="en-US"/>
              <a:t>Stemming</a:t>
            </a:r>
            <a:endParaRPr lang="en-US"/>
          </a:p>
          <a:p>
            <a:endParaRPr lang="en-US"/>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GB" dirty="0">
                <a:solidFill>
                  <a:srgbClr val="FFFFFF"/>
                </a:solidFill>
              </a:rPr>
              <a:t>Story Generation and Visualization </a:t>
            </a:r>
            <a:r>
              <a:rPr lang="en-GB">
                <a:solidFill>
                  <a:srgbClr val="FFFFFF"/>
                </a:solidFill>
              </a:rPr>
              <a:t>from Tweets</a:t>
            </a:r>
            <a:br>
              <a:rPr lang="en-GB" dirty="0">
                <a:solidFill>
                  <a:srgbClr val="FFFFFF"/>
                </a:solidFill>
              </a:rPr>
            </a:br>
            <a:endParaRPr lang="en-GB" sz="2000">
              <a:solidFill>
                <a:srgbClr val="FFFFFF"/>
              </a:solidFill>
              <a:cs typeface="Calibri Light" panose="020F0302020204030204"/>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1468166"/>
            <a:ext cx="6906491" cy="5585619"/>
          </a:xfrm>
        </p:spPr>
        <p:txBody>
          <a:bodyPr vert="horz" lIns="91440" tIns="45720" rIns="91440" bIns="45720" rtlCol="0" anchor="ctr">
            <a:normAutofit/>
          </a:bodyPr>
          <a:lstStyle/>
          <a:p>
            <a:r>
              <a:rPr lang="en-GB">
                <a:cs typeface="Calibri" panose="020F0502020204030204"/>
              </a:rPr>
              <a:t>It is divides into four parts</a:t>
            </a:r>
            <a:endParaRPr lang="en-GB">
              <a:cs typeface="Calibri" panose="020F0502020204030204"/>
            </a:endParaRPr>
          </a:p>
          <a:p>
            <a:pPr>
              <a:buNone/>
            </a:pPr>
            <a:r>
              <a:rPr lang="en-GB"/>
              <a:t>A) Understanding the common words used in the tweets</a:t>
            </a:r>
            <a:endParaRPr lang="en-GB"/>
          </a:p>
          <a:p>
            <a:pPr>
              <a:buNone/>
            </a:pPr>
            <a:r>
              <a:rPr lang="en-GB"/>
              <a:t>B) Words in non-racist/sexist tweets</a:t>
            </a:r>
            <a:endParaRPr lang="en-GB">
              <a:cs typeface="Calibri" panose="020F0502020204030204"/>
            </a:endParaRPr>
          </a:p>
          <a:p>
            <a:pPr>
              <a:buNone/>
            </a:pPr>
            <a:r>
              <a:rPr lang="en-GB"/>
              <a:t>C) Racist/Sexist Tweets</a:t>
            </a:r>
            <a:endParaRPr lang="en-GB"/>
          </a:p>
          <a:p>
            <a:pPr>
              <a:buNone/>
            </a:pPr>
            <a:r>
              <a:rPr lang="en-GB"/>
              <a:t>D) Understanding the impact of Hashtags on tweets sentiment</a:t>
            </a:r>
            <a:endParaRPr lang="en-GB"/>
          </a:p>
          <a:p>
            <a:pPr>
              <a:buNone/>
            </a:pPr>
            <a:endParaRPr lang="en-GB">
              <a:cs typeface="Calibri" panose="020F0502020204030204"/>
            </a:endParaRPr>
          </a:p>
          <a:p>
            <a:pPr>
              <a:buNone/>
            </a:pPr>
            <a:endParaRPr lang="en-GB">
              <a:cs typeface="Calibri" panose="020F0502020204030204"/>
            </a:endParaRPr>
          </a:p>
          <a:p>
            <a:pPr marL="0" indent="0">
              <a:buNone/>
            </a:pPr>
            <a:br>
              <a:rPr lang="en-US"/>
            </a:b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73770"/>
            <a:ext cx="3220329" cy="2027227"/>
          </a:xfrm>
        </p:spPr>
        <p:txBody>
          <a:bodyPr anchor="t">
            <a:normAutofit/>
          </a:bodyPr>
          <a:lstStyle/>
          <a:p>
            <a:r>
              <a:rPr lang="en-GB" sz="3400" dirty="0">
                <a:solidFill>
                  <a:srgbClr val="FFFFFF"/>
                </a:solidFill>
              </a:rPr>
              <a:t>Extracting Features from </a:t>
            </a:r>
            <a:r>
              <a:rPr lang="en-GB" sz="3400">
                <a:solidFill>
                  <a:srgbClr val="FFFFFF"/>
                </a:solidFill>
              </a:rPr>
              <a:t>Cleaned Tweets</a:t>
            </a:r>
            <a:br>
              <a:rPr lang="en-GB" sz="3400" dirty="0">
                <a:solidFill>
                  <a:srgbClr val="FFFFFF"/>
                </a:solidFill>
              </a:rPr>
            </a:br>
            <a:endParaRPr lang="en-GB" sz="2000">
              <a:solidFill>
                <a:srgbClr val="FFFFFF"/>
              </a:solidFill>
              <a:cs typeface="Calibri Light" panose="020F0302020204030204"/>
            </a:endParaRPr>
          </a:p>
        </p:txBody>
      </p:sp>
      <p:graphicFrame>
        <p:nvGraphicFramePr>
          <p:cNvPr id="7" name="Content Placeholder 2"/>
          <p:cNvGraphicFramePr>
            <a:graphicFrameLocks noGrp="1"/>
          </p:cNvGraphicFramePr>
          <p:nvPr>
            <p:ph idx="1"/>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4"/>
          <p:cNvSpPr>
            <a:spLocks noGrp="1" noRot="1" noChangeAspect="1" noMove="1" noResize="1" noEditPoints="1" noAdjustHandles="1" noChangeArrowheads="1" noChangeShapeType="1" noTextEdit="1"/>
          </p:cNvSpPr>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30936" y="630936"/>
            <a:ext cx="3599688" cy="1463040"/>
          </a:xfrm>
        </p:spPr>
        <p:txBody>
          <a:bodyPr anchor="ctr">
            <a:normAutofit/>
          </a:bodyPr>
          <a:lstStyle/>
          <a:p>
            <a:r>
              <a:rPr lang="en-GB" sz="4800" b="1">
                <a:solidFill>
                  <a:srgbClr val="FFFFFF"/>
                </a:solidFill>
              </a:rPr>
              <a:t>Bag-of-Words Features</a:t>
            </a:r>
            <a:endParaRPr lang="en-US" sz="4800" b="1">
              <a:solidFill>
                <a:srgbClr val="FFFFFF"/>
              </a:solidFill>
            </a:endParaRPr>
          </a:p>
        </p:txBody>
      </p:sp>
      <p:sp>
        <p:nvSpPr>
          <p:cNvPr id="26" name="sketch line"/>
          <p:cNvSpPr>
            <a:spLocks noGrp="1" noRot="1" noChangeAspect="1" noMove="1" noResize="1" noEditPoints="1" noAdjustHandles="1" noChangeArrowheads="1" noChangeShapeType="1" noTextEdit="1"/>
          </p:cNvSpPr>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13942" y="2958690"/>
            <a:ext cx="11573340" cy="4552793"/>
          </a:xfrm>
        </p:spPr>
        <p:txBody>
          <a:bodyPr vert="horz" lIns="91440" tIns="45720" rIns="91440" bIns="45720" rtlCol="0" anchor="ctr">
            <a:normAutofit/>
          </a:bodyPr>
          <a:lstStyle/>
          <a:p>
            <a:r>
              <a:rPr lang="en-GB" sz="1800">
                <a:ea typeface="+mn-lt"/>
                <a:cs typeface="+mn-lt"/>
              </a:rPr>
              <a:t>Bag-of-Words is a method to represent text into numerical features. Consider a corpus (a collection of texts) called C of D documents {d1,d2…..dD} and N unique tokens extracted out of the corpus C. The N tokens (words) will form a list, and the size of the bag-of-words matrix M will be given by D X N. Each row in the matrix M contains the frequency of tokens in document D(i).</a:t>
            </a:r>
            <a:endParaRPr lang="en-GB" sz="1800">
              <a:cs typeface="Calibri" panose="020F0502020204030204"/>
            </a:endParaRPr>
          </a:p>
          <a:p>
            <a:r>
              <a:rPr lang="en-GB" sz="1800">
                <a:ea typeface="+mn-lt"/>
                <a:cs typeface="+mn-lt"/>
              </a:rPr>
              <a:t>Let us understand this using a simple example. Suppose we have only 2 document</a:t>
            </a:r>
            <a:endParaRPr lang="en-GB" sz="1800" dirty="0">
              <a:cs typeface="Calibri" panose="020F0502020204030204"/>
            </a:endParaRPr>
          </a:p>
          <a:p>
            <a:r>
              <a:rPr lang="en-GB" sz="1800">
                <a:ea typeface="+mn-lt"/>
                <a:cs typeface="+mn-lt"/>
              </a:rPr>
              <a:t>D1: He is a lazy boy. She is also lazy.</a:t>
            </a:r>
            <a:endParaRPr lang="en-GB" sz="1800" dirty="0">
              <a:cs typeface="Calibri" panose="020F0502020204030204"/>
            </a:endParaRPr>
          </a:p>
          <a:p>
            <a:r>
              <a:rPr lang="en-GB" sz="1800">
                <a:ea typeface="+mn-lt"/>
                <a:cs typeface="+mn-lt"/>
              </a:rPr>
              <a:t>D2: Smith is a lazy person.</a:t>
            </a:r>
            <a:endParaRPr lang="en-GB" sz="1800" dirty="0">
              <a:cs typeface="Calibri" panose="020F0502020204030204"/>
            </a:endParaRPr>
          </a:p>
          <a:p>
            <a:r>
              <a:rPr lang="en-GB" sz="1800">
                <a:ea typeface="+mn-lt"/>
                <a:cs typeface="+mn-lt"/>
              </a:rPr>
              <a:t>The list created would consist of all the unique tokens in the corpus C.</a:t>
            </a:r>
            <a:endParaRPr lang="en-GB" sz="1800" dirty="0">
              <a:cs typeface="Calibri" panose="020F0502020204030204"/>
            </a:endParaRPr>
          </a:p>
          <a:p>
            <a:r>
              <a:rPr lang="en-GB" sz="1800">
                <a:ea typeface="+mn-lt"/>
                <a:cs typeface="+mn-lt"/>
              </a:rPr>
              <a:t>= [‘He’,’She’,’lazy’,’boy’,’Smith’,’person’]</a:t>
            </a:r>
            <a:endParaRPr lang="en-GB" sz="1800" dirty="0">
              <a:cs typeface="Calibri" panose="020F0502020204030204"/>
            </a:endParaRPr>
          </a:p>
          <a:p>
            <a:r>
              <a:rPr lang="en-GB" sz="1800">
                <a:ea typeface="+mn-lt"/>
                <a:cs typeface="+mn-lt"/>
              </a:rPr>
              <a:t>Here, D=2, N=6</a:t>
            </a:r>
            <a:endParaRPr lang="en-GB" sz="1800" dirty="0">
              <a:cs typeface="Calibri" panose="020F0502020204030204"/>
            </a:endParaRPr>
          </a:p>
          <a:p>
            <a:r>
              <a:rPr lang="en-GB" sz="1800">
                <a:ea typeface="+mn-lt"/>
                <a:cs typeface="+mn-lt"/>
              </a:rPr>
              <a:t>The matrix M of size 2 X 6 will be represented as –</a:t>
            </a:r>
            <a:endParaRPr lang="en-GB" sz="1800" dirty="0">
              <a:cs typeface="Calibri" panose="020F0502020204030204"/>
            </a:endParaRPr>
          </a:p>
          <a:p>
            <a:endParaRPr lang="en-GB" sz="1800" dirty="0">
              <a:cs typeface="Calibri" panose="020F0502020204030204"/>
            </a:endParaRPr>
          </a:p>
        </p:txBody>
      </p:sp>
      <p:pic>
        <p:nvPicPr>
          <p:cNvPr id="4" name="Picture 4" descr="Table&#10;&#10;Description automatically generated"/>
          <p:cNvPicPr>
            <a:picLocks noChangeAspect="1"/>
          </p:cNvPicPr>
          <p:nvPr/>
        </p:nvPicPr>
        <p:blipFill>
          <a:blip r:embed="rId1"/>
          <a:stretch>
            <a:fillRect/>
          </a:stretch>
        </p:blipFill>
        <p:spPr>
          <a:xfrm>
            <a:off x="5067238" y="704066"/>
            <a:ext cx="6951361" cy="7889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AU" b="1">
                <a:solidFill>
                  <a:srgbClr val="FFFFFF"/>
                </a:solidFill>
              </a:rPr>
              <a:t>Introduction</a:t>
            </a:r>
            <a:endParaRPr lang="en-IN" b="1">
              <a:solidFill>
                <a:srgbClr val="FFFFFF"/>
              </a:solidFill>
              <a:cs typeface="Calibri Light" panose="020F0302020204030204"/>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AU"/>
              <a:t>Sentiment analysis is the process of identifying and classifying sentiments expressed in text as positive, negative, or neutral.</a:t>
            </a:r>
            <a:endParaRPr lang="en-AU"/>
          </a:p>
          <a:p>
            <a:r>
              <a:rPr lang="en-AU"/>
              <a:t>Social media has become an extremely important factor for consumer facing organizations to consider today.</a:t>
            </a:r>
            <a:endParaRPr lang="en-AU"/>
          </a:p>
          <a:p>
            <a:r>
              <a:rPr lang="en-AU"/>
              <a:t>With millions of new tweets every day creating a huge dataset, Twitter can be used to directly understand customers’ feelings or opinions towards a product or brand. </a:t>
            </a:r>
            <a:endParaRPr lang="en-A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5558489" cy="1325563"/>
          </a:xfrm>
        </p:spPr>
        <p:txBody>
          <a:bodyPr>
            <a:normAutofit/>
          </a:bodyPr>
          <a:lstStyle/>
          <a:p>
            <a:r>
              <a:rPr lang="en-GB" b="1"/>
              <a:t>TF-IDF Features</a:t>
            </a:r>
            <a:endParaRPr lang="en-US" b="1"/>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4351338"/>
          </a:xfrm>
        </p:spPr>
        <p:txBody>
          <a:bodyPr vert="horz" lIns="91440" tIns="45720" rIns="91440" bIns="45720" rtlCol="0" anchor="t">
            <a:normAutofit/>
          </a:bodyPr>
          <a:lstStyle/>
          <a:p>
            <a:r>
              <a:rPr lang="en-GB" sz="1800">
                <a:ea typeface="+mn-lt"/>
                <a:cs typeface="+mn-lt"/>
              </a:rPr>
              <a:t>This is another method which is based on the frequency method, but it is different to the bag-of-words approach in the sense that it considers, not just the occurrence of a word in a single document (or tweet) but in the entire corpus.</a:t>
            </a:r>
            <a:endParaRPr lang="en-GB" sz="1800">
              <a:ea typeface="+mn-lt"/>
              <a:cs typeface="+mn-lt"/>
            </a:endParaRPr>
          </a:p>
          <a:p>
            <a:endParaRPr lang="en-GB" sz="1800">
              <a:ea typeface="+mn-lt"/>
              <a:cs typeface="+mn-lt"/>
            </a:endParaRPr>
          </a:p>
          <a:p>
            <a:endParaRPr lang="en-GB" sz="1800">
              <a:cs typeface="Calibri" panose="020F0502020204030204"/>
            </a:endParaRPr>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a:blip r:embed="rId1"/>
          <a:stretch>
            <a:fillRect/>
          </a:stretch>
        </p:blipFill>
        <p:spPr>
          <a:xfrm>
            <a:off x="560020" y="4111403"/>
            <a:ext cx="5204564" cy="820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GB" dirty="0">
                <a:solidFill>
                  <a:srgbClr val="FFFFFF"/>
                </a:solidFill>
              </a:rPr>
              <a:t>Model Building: Sentiment </a:t>
            </a:r>
            <a:r>
              <a:rPr lang="en-GB">
                <a:solidFill>
                  <a:srgbClr val="FFFFFF"/>
                </a:solidFill>
              </a:rPr>
              <a:t>Analysis</a:t>
            </a:r>
            <a:br>
              <a:rPr lang="en-GB" dirty="0">
                <a:solidFill>
                  <a:srgbClr val="FFFFFF"/>
                </a:solidFill>
              </a:rPr>
            </a:br>
            <a:endParaRPr lang="en-GB" sz="2000">
              <a:solidFill>
                <a:srgbClr val="FFFFFF"/>
              </a:solidFill>
              <a:cs typeface="Calibri Light" panose="020F0302020204030204"/>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vert="horz" lIns="91440" tIns="45720" rIns="91440" bIns="45720" rtlCol="0" anchor="ctr">
            <a:normAutofit/>
          </a:bodyPr>
          <a:lstStyle/>
          <a:p>
            <a:endParaRPr lang="en-GB">
              <a:ea typeface="+mn-lt"/>
              <a:cs typeface="+mn-lt"/>
            </a:endParaRPr>
          </a:p>
          <a:p>
            <a:r>
              <a:rPr lang="en-GB">
                <a:ea typeface="+mn-lt"/>
                <a:cs typeface="+mn-lt"/>
              </a:rPr>
              <a:t>We are now done with all the pre-modelling stages required to get the data in the proper form and shape. Now we will be building predictive models on the dataset using the two-feature set — Bag-of-Words and TF-IDF.</a:t>
            </a:r>
            <a:endParaRPr lang="en-GB">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841246" y="673770"/>
            <a:ext cx="3644489" cy="2414488"/>
          </a:xfrm>
        </p:spPr>
        <p:txBody>
          <a:bodyPr vert="horz" lIns="91440" tIns="45720" rIns="91440" bIns="45720" rtlCol="0" anchor="t">
            <a:normAutofit/>
          </a:bodyPr>
          <a:lstStyle/>
          <a:p>
            <a:pPr algn="l"/>
            <a:r>
              <a:rPr lang="en-US" sz="5400" b="1" dirty="0">
                <a:solidFill>
                  <a:srgbClr val="FFFFFF"/>
                </a:solidFill>
              </a:rPr>
              <a:t>Demo Video</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pic>
        <p:nvPicPr>
          <p:cNvPr id="4" name="Meeting in _General_-20211221_223525-Meeting Recording">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73770"/>
            <a:ext cx="3220329" cy="2027227"/>
          </a:xfrm>
        </p:spPr>
        <p:txBody>
          <a:bodyPr vert="horz" lIns="91440" tIns="45720" rIns="91440" bIns="45720" rtlCol="0" anchor="t">
            <a:noAutofit/>
          </a:bodyPr>
          <a:lstStyle/>
          <a:p>
            <a:r>
              <a:rPr lang="en-GB" sz="5400" b="1" dirty="0">
                <a:solidFill>
                  <a:schemeClr val="bg1"/>
                </a:solidFill>
              </a:rPr>
              <a:t>Result and Discussion</a:t>
            </a:r>
            <a:br>
              <a:rPr lang="en-GB" sz="5400" b="1" dirty="0">
                <a:solidFill>
                  <a:schemeClr val="bg1"/>
                </a:solidFill>
              </a:rPr>
            </a:br>
            <a:endParaRPr lang="en-US" sz="5400" b="1">
              <a:solidFill>
                <a:schemeClr val="bg1"/>
              </a:solidFill>
              <a:cs typeface="Calibri Light" panose="020F0302020204030204"/>
            </a:endParaRPr>
          </a:p>
        </p:txBody>
      </p:sp>
      <p:graphicFrame>
        <p:nvGraphicFramePr>
          <p:cNvPr id="7" name="Content Placeholder 2"/>
          <p:cNvGraphicFramePr>
            <a:graphicFrameLocks noGrp="1"/>
          </p:cNvGraphicFramePr>
          <p:nvPr>
            <p:ph idx="1"/>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308" y="545447"/>
            <a:ext cx="4388554" cy="2076552"/>
          </a:xfrm>
        </p:spPr>
        <p:txBody>
          <a:bodyPr vert="horz" lIns="91440" tIns="45720" rIns="91440" bIns="45720" rtlCol="0" anchor="b">
            <a:noAutofit/>
          </a:bodyPr>
          <a:lstStyle/>
          <a:p>
            <a:r>
              <a:rPr lang="en-GB" sz="5400" b="1" dirty="0">
                <a:ea typeface="+mj-lt"/>
                <a:cs typeface="+mj-lt"/>
              </a:rPr>
              <a:t>Data Pre-processing</a:t>
            </a:r>
            <a:endParaRPr lang="en-US" sz="5400" b="1">
              <a:cs typeface="Calibri Light" panose="020F0302020204030204"/>
            </a:endParaRPr>
          </a:p>
        </p:txBody>
      </p:sp>
      <p:sp>
        <p:nvSpPr>
          <p:cNvPr id="8"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64853" y="303306"/>
            <a:ext cx="795193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sz="2400" dirty="0">
                <a:ea typeface="+mn-lt"/>
                <a:cs typeface="+mn-lt"/>
              </a:rPr>
              <a:t>In this study pre-processing includes cleaning(remove redundant data), normalization, and splitting.</a:t>
            </a:r>
            <a:endParaRPr lang="en-US" sz="2400" dirty="0">
              <a:ea typeface="+mn-lt"/>
              <a:cs typeface="+mn-lt"/>
            </a:endParaRPr>
          </a:p>
          <a:p>
            <a:pPr marL="285750" indent="-285750">
              <a:buFont typeface="Arial" panose="020B0604020202020204"/>
              <a:buChar char="•"/>
            </a:pPr>
            <a:endParaRPr lang="en-US" sz="2400" dirty="0">
              <a:cs typeface="Calibri" panose="020F0502020204030204"/>
            </a:endParaRPr>
          </a:p>
          <a:p>
            <a:pPr marL="285750" indent="-285750">
              <a:buFont typeface="Arial" panose="020B0604020202020204"/>
              <a:buChar char="•"/>
            </a:pPr>
            <a:r>
              <a:rPr lang="en-US" sz="2400" dirty="0">
                <a:ea typeface="+mn-lt"/>
                <a:cs typeface="+mn-lt"/>
              </a:rPr>
              <a:t>The split() method in Python is used for selected training datasets.</a:t>
            </a:r>
            <a:endParaRPr lang="en-US" sz="2400" dirty="0">
              <a:ea typeface="+mn-lt"/>
              <a:cs typeface="+mn-lt"/>
            </a:endParaRPr>
          </a:p>
          <a:p>
            <a:pPr marL="285750" indent="-285750">
              <a:buFont typeface="Arial" panose="020B0604020202020204"/>
              <a:buChar char="•"/>
            </a:pPr>
            <a:endParaRPr lang="en-US" sz="2400" dirty="0">
              <a:ea typeface="+mn-lt"/>
              <a:cs typeface="+mn-lt"/>
            </a:endParaRPr>
          </a:p>
          <a:p>
            <a:pPr marL="285750" indent="-285750">
              <a:buFont typeface="Arial" panose="020B0604020202020204"/>
              <a:buChar char="•"/>
            </a:pPr>
            <a:r>
              <a:rPr lang="en-US" sz="2400" dirty="0">
                <a:ea typeface="+mn-lt"/>
                <a:cs typeface="+mn-lt"/>
              </a:rPr>
              <a:t>The training model implies a validation set used to help tune the hyperparameters of the trained model and lead to better performance.</a:t>
            </a:r>
            <a:endParaRPr lang="en-US" sz="2400" dirty="0">
              <a:ea typeface="+mn-lt"/>
              <a:cs typeface="+mn-lt"/>
            </a:endParaRPr>
          </a:p>
        </p:txBody>
      </p:sp>
      <p:pic>
        <p:nvPicPr>
          <p:cNvPr id="10" name="Picture 10" descr="Graphical user interface, text&#10;&#10;Description automatically generated"/>
          <p:cNvPicPr>
            <a:picLocks noChangeAspect="1"/>
          </p:cNvPicPr>
          <p:nvPr/>
        </p:nvPicPr>
        <p:blipFill>
          <a:blip r:embed="rId1"/>
          <a:stretch>
            <a:fillRect/>
          </a:stretch>
        </p:blipFill>
        <p:spPr>
          <a:xfrm>
            <a:off x="1625" y="3832142"/>
            <a:ext cx="4100185" cy="2087593"/>
          </a:xfrm>
          <a:prstGeom prst="rect">
            <a:avLst/>
          </a:prstGeom>
        </p:spPr>
      </p:pic>
      <p:pic>
        <p:nvPicPr>
          <p:cNvPr id="11" name="Picture 11" descr="Graphical user interface, text&#10;&#10;Description automatically generated"/>
          <p:cNvPicPr>
            <a:picLocks noChangeAspect="1"/>
          </p:cNvPicPr>
          <p:nvPr/>
        </p:nvPicPr>
        <p:blipFill>
          <a:blip r:embed="rId2"/>
          <a:stretch>
            <a:fillRect/>
          </a:stretch>
        </p:blipFill>
        <p:spPr>
          <a:xfrm>
            <a:off x="4106733" y="3835760"/>
            <a:ext cx="4370937" cy="2939387"/>
          </a:xfrm>
          <a:prstGeom prst="rect">
            <a:avLst/>
          </a:prstGeom>
        </p:spPr>
      </p:pic>
      <p:pic>
        <p:nvPicPr>
          <p:cNvPr id="12" name="Picture 12" descr="Graphical user interface, text, application&#10;&#10;Description automatically generated"/>
          <p:cNvPicPr>
            <a:picLocks noChangeAspect="1"/>
          </p:cNvPicPr>
          <p:nvPr/>
        </p:nvPicPr>
        <p:blipFill>
          <a:blip r:embed="rId3"/>
          <a:stretch>
            <a:fillRect/>
          </a:stretch>
        </p:blipFill>
        <p:spPr>
          <a:xfrm>
            <a:off x="8251793" y="3911989"/>
            <a:ext cx="3980594" cy="29414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p:cNvSpPr>
            <a:spLocks noGrp="1" noRot="1" noChangeAspect="1" noMove="1" noResize="1" noEditPoints="1" noAdjustHandles="1" noChangeArrowheads="1" noChangeShapeType="1" noTextEdit="1"/>
          </p:cNvSpPr>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p:cNvSpPr>
            <a:spLocks noGrp="1" noRot="1" noChangeAspect="1" noMove="1" noResize="1" noEditPoints="1" noAdjustHandles="1" noChangeArrowheads="1" noChangeShapeType="1" noTextEdit="1"/>
          </p:cNvSpPr>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9098" y="1106034"/>
            <a:ext cx="5019074" cy="3204134"/>
          </a:xfrm>
        </p:spPr>
        <p:txBody>
          <a:bodyPr vert="horz" lIns="91440" tIns="45720" rIns="91440" bIns="45720" rtlCol="0" anchor="b">
            <a:normAutofit/>
          </a:bodyPr>
          <a:lstStyle/>
          <a:p>
            <a:r>
              <a:rPr lang="en-US" sz="5400" b="1"/>
              <a:t>Visual Representation</a:t>
            </a:r>
            <a:endParaRPr lang="en-US" sz="5400" b="1"/>
          </a:p>
        </p:txBody>
      </p:sp>
      <p:sp>
        <p:nvSpPr>
          <p:cNvPr id="19" name="Rectangle 18"/>
          <p:cNvSpPr>
            <a:spLocks noGrp="1" noRot="1" noChangeAspect="1" noMove="1" noResize="1" noEditPoints="1" noAdjustHandles="1" noChangeArrowheads="1" noChangeShapeType="1" noTextEdit="1"/>
          </p:cNvSpPr>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Chart, bar chart&#10;&#10;Description automatically generated"/>
          <p:cNvPicPr>
            <a:picLocks noChangeAspect="1"/>
          </p:cNvPicPr>
          <p:nvPr/>
        </p:nvPicPr>
        <p:blipFill>
          <a:blip r:embed="rId1"/>
          <a:stretch>
            <a:fillRect/>
          </a:stretch>
        </p:blipFill>
        <p:spPr>
          <a:xfrm>
            <a:off x="4958592" y="2097645"/>
            <a:ext cx="7234912" cy="4757497"/>
          </a:xfrm>
          <a:prstGeom prst="rect">
            <a:avLst/>
          </a:prstGeom>
        </p:spPr>
      </p:pic>
      <p:sp>
        <p:nvSpPr>
          <p:cNvPr id="21" name="Rectangle 20"/>
          <p:cNvSpPr>
            <a:spLocks noGrp="1" noRot="1" noChangeAspect="1" noMove="1" noResize="1" noEditPoints="1" noAdjustHandles="1" noChangeArrowheads="1" noChangeShapeType="1" noTextEdit="1"/>
          </p:cNvSpPr>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Graphical user interface, application&#10;&#10;Description automatically generated"/>
          <p:cNvPicPr>
            <a:picLocks noChangeAspect="1"/>
          </p:cNvPicPr>
          <p:nvPr/>
        </p:nvPicPr>
        <p:blipFill>
          <a:blip r:embed="rId2"/>
          <a:stretch>
            <a:fillRect/>
          </a:stretch>
        </p:blipFill>
        <p:spPr>
          <a:xfrm>
            <a:off x="3852126" y="-1831"/>
            <a:ext cx="8268311" cy="1997836"/>
          </a:xfrm>
          <a:prstGeom prst="rect">
            <a:avLst/>
          </a:prstGeom>
        </p:spPr>
      </p:pic>
      <p:sp>
        <p:nvSpPr>
          <p:cNvPr id="6" name="TextBox 5"/>
          <p:cNvSpPr txBox="1"/>
          <p:nvPr/>
        </p:nvSpPr>
        <p:spPr>
          <a:xfrm>
            <a:off x="4164853" y="303306"/>
            <a:ext cx="79519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endParaRPr lang="en-US" sz="2400" dirty="0">
              <a:ea typeface="+mn-lt"/>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534519"/>
            <a:ext cx="10909640" cy="1065836"/>
          </a:xfrm>
        </p:spPr>
        <p:txBody>
          <a:bodyPr vert="horz" lIns="91440" tIns="45720" rIns="91440" bIns="45720" rtlCol="0" anchor="ctr">
            <a:noAutofit/>
          </a:bodyPr>
          <a:lstStyle/>
          <a:p>
            <a:pPr algn="ctr"/>
            <a:r>
              <a:rPr lang="en-US" sz="5400" b="1" dirty="0"/>
              <a:t>Graphical </a:t>
            </a:r>
            <a:br>
              <a:rPr lang="en-US" sz="5400" b="1" dirty="0"/>
            </a:br>
            <a:r>
              <a:rPr lang="en-US" sz="5400" b="1" dirty="0"/>
              <a:t>Representation</a:t>
            </a:r>
            <a:endParaRPr lang="en-US" sz="5400" b="1" dirty="0">
              <a:cs typeface="Calibri Light" panose="020F0302020204030204"/>
            </a:endParaRPr>
          </a:p>
        </p:txBody>
      </p:sp>
      <p:sp>
        <p:nvSpPr>
          <p:cNvPr id="35" name="sketch line"/>
          <p:cNvSpPr>
            <a:spLocks noGrp="1" noRot="1" noChangeAspect="1" noMove="1" noResize="1" noEditPoints="1" noAdjustHandles="1" noChangeArrowheads="1" noChangeShapeType="1" noTextEdit="1"/>
          </p:cNvSpPr>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Chart, histogram&#10;&#10;Description automatically generated"/>
          <p:cNvPicPr>
            <a:picLocks noChangeAspect="1"/>
          </p:cNvPicPr>
          <p:nvPr/>
        </p:nvPicPr>
        <p:blipFill>
          <a:blip r:embed="rId1"/>
          <a:stretch>
            <a:fillRect/>
          </a:stretch>
        </p:blipFill>
        <p:spPr>
          <a:xfrm>
            <a:off x="125595" y="2178068"/>
            <a:ext cx="3925197" cy="3251748"/>
          </a:xfrm>
          <a:prstGeom prst="rect">
            <a:avLst/>
          </a:prstGeom>
        </p:spPr>
      </p:pic>
      <p:pic>
        <p:nvPicPr>
          <p:cNvPr id="8" name="Picture 8"/>
          <p:cNvPicPr>
            <a:picLocks noChangeAspect="1"/>
          </p:cNvPicPr>
          <p:nvPr/>
        </p:nvPicPr>
        <p:blipFill>
          <a:blip r:embed="rId2"/>
          <a:stretch>
            <a:fillRect/>
          </a:stretch>
        </p:blipFill>
        <p:spPr>
          <a:xfrm>
            <a:off x="4102087" y="2169207"/>
            <a:ext cx="3873005" cy="3259030"/>
          </a:xfrm>
          <a:prstGeom prst="rect">
            <a:avLst/>
          </a:prstGeom>
        </p:spPr>
      </p:pic>
      <p:pic>
        <p:nvPicPr>
          <p:cNvPr id="7" name="Picture 7" descr="Chart, histogram&#10;&#10;Description automatically generated"/>
          <p:cNvPicPr>
            <a:picLocks noChangeAspect="1"/>
          </p:cNvPicPr>
          <p:nvPr/>
        </p:nvPicPr>
        <p:blipFill>
          <a:blip r:embed="rId3"/>
          <a:stretch>
            <a:fillRect/>
          </a:stretch>
        </p:blipFill>
        <p:spPr>
          <a:xfrm>
            <a:off x="7974194" y="2327878"/>
            <a:ext cx="3966951" cy="3046073"/>
          </a:xfrm>
          <a:prstGeom prst="rect">
            <a:avLst/>
          </a:prstGeom>
        </p:spPr>
      </p:pic>
      <p:sp>
        <p:nvSpPr>
          <p:cNvPr id="6" name="TextBox 5"/>
          <p:cNvSpPr txBox="1"/>
          <p:nvPr/>
        </p:nvSpPr>
        <p:spPr>
          <a:xfrm>
            <a:off x="4112661" y="209361"/>
            <a:ext cx="79519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endParaRPr lang="en-US" sz="2400" dirty="0">
              <a:ea typeface="+mn-lt"/>
              <a:cs typeface="+mn-lt"/>
            </a:endParaRPr>
          </a:p>
        </p:txBody>
      </p:sp>
      <p:sp>
        <p:nvSpPr>
          <p:cNvPr id="9" name="TextBox 8"/>
          <p:cNvSpPr txBox="1"/>
          <p:nvPr/>
        </p:nvSpPr>
        <p:spPr>
          <a:xfrm>
            <a:off x="131524" y="5371578"/>
            <a:ext cx="33381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dirty="0">
                <a:cs typeface="Calibri" panose="020F0502020204030204"/>
              </a:rPr>
              <a:t>Kernel distribution of no. of words</a:t>
            </a:r>
            <a:endParaRPr lang="en-US" sz="1600" dirty="0">
              <a:cs typeface="Calibri" panose="020F0502020204030204"/>
            </a:endParaRPr>
          </a:p>
        </p:txBody>
      </p:sp>
      <p:sp>
        <p:nvSpPr>
          <p:cNvPr id="10" name="TextBox 9"/>
          <p:cNvSpPr txBox="1"/>
          <p:nvPr/>
        </p:nvSpPr>
        <p:spPr>
          <a:xfrm>
            <a:off x="4160729" y="5486401"/>
            <a:ext cx="39331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dirty="0"/>
              <a:t>Kernel distribution of difference in no. of words</a:t>
            </a:r>
            <a:endParaRPr lang="en-US" sz="1600" dirty="0">
              <a:cs typeface="Calibri" panose="020F0502020204030204"/>
            </a:endParaRPr>
          </a:p>
        </p:txBody>
      </p:sp>
      <p:sp>
        <p:nvSpPr>
          <p:cNvPr id="11" name="TextBox 10"/>
          <p:cNvSpPr txBox="1"/>
          <p:nvPr/>
        </p:nvSpPr>
        <p:spPr>
          <a:xfrm>
            <a:off x="8197111" y="5483138"/>
            <a:ext cx="39958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dirty="0"/>
              <a:t>KDE of Jaccard score across different sentiment </a:t>
            </a:r>
            <a:endParaRPr lang="en-US" sz="1600" dirty="0">
              <a:cs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8"/>
          <p:cNvSpPr>
            <a:spLocks noGrp="1" noRot="1" noChangeAspect="1" noMove="1" noResize="1" noEditPoints="1" noAdjustHandles="1" noChangeArrowheads="1" noChangeShapeType="1" noTextEdit="1"/>
          </p:cNvSpPr>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48974" y="468295"/>
            <a:ext cx="3781147" cy="1645920"/>
          </a:xfrm>
        </p:spPr>
        <p:txBody>
          <a:bodyPr>
            <a:normAutofit/>
          </a:bodyPr>
          <a:lstStyle/>
          <a:p>
            <a:pPr algn="ctr"/>
            <a:r>
              <a:rPr lang="en-GB" sz="5000" b="1" dirty="0">
                <a:latin typeface="Calibri Light" panose="020F0302020204030204"/>
                <a:cs typeface="Calibri Light" panose="020F0302020204030204"/>
              </a:rPr>
              <a:t>Common Word Count</a:t>
            </a:r>
            <a:endParaRPr lang="en-US"/>
          </a:p>
        </p:txBody>
      </p:sp>
      <p:sp>
        <p:nvSpPr>
          <p:cNvPr id="26" name="Rectangle 30"/>
          <p:cNvSpPr>
            <a:spLocks noGrp="1" noRot="1" noChangeAspect="1" noMove="1" noResize="1" noEditPoints="1" noAdjustHandles="1" noChangeArrowheads="1" noChangeShapeType="1" noTextEdit="1"/>
          </p:cNvSpPr>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p:cNvSpPr>
            <a:spLocks noGrp="1" noRot="1" noChangeAspect="1" noMove="1" noResize="1" noEditPoints="1" noAdjustHandles="1" noChangeArrowheads="1" noChangeShapeType="1" noTextEdit="1"/>
          </p:cNvSpPr>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p:cNvPicPr>
            <a:picLocks noChangeAspect="1"/>
          </p:cNvPicPr>
          <p:nvPr/>
        </p:nvPicPr>
        <p:blipFill>
          <a:blip r:embed="rId1"/>
          <a:stretch>
            <a:fillRect/>
          </a:stretch>
        </p:blipFill>
        <p:spPr>
          <a:xfrm>
            <a:off x="3539271" y="2502078"/>
            <a:ext cx="2011847" cy="4296928"/>
          </a:xfrm>
          <a:prstGeom prst="rect">
            <a:avLst/>
          </a:prstGeom>
        </p:spPr>
      </p:pic>
      <p:pic>
        <p:nvPicPr>
          <p:cNvPr id="7" name="Picture 7" descr="Chart&#10;&#10;Description automatically generated"/>
          <p:cNvPicPr>
            <a:picLocks noChangeAspect="1"/>
          </p:cNvPicPr>
          <p:nvPr/>
        </p:nvPicPr>
        <p:blipFill>
          <a:blip r:embed="rId2"/>
          <a:stretch>
            <a:fillRect/>
          </a:stretch>
        </p:blipFill>
        <p:spPr>
          <a:xfrm>
            <a:off x="9446838" y="2502080"/>
            <a:ext cx="2011847" cy="4296927"/>
          </a:xfrm>
          <a:prstGeom prst="rect">
            <a:avLst/>
          </a:prstGeom>
        </p:spPr>
      </p:pic>
      <p:pic>
        <p:nvPicPr>
          <p:cNvPr id="6" name="Picture 6"/>
          <p:cNvPicPr>
            <a:picLocks noChangeAspect="1"/>
          </p:cNvPicPr>
          <p:nvPr/>
        </p:nvPicPr>
        <p:blipFill>
          <a:blip r:embed="rId3"/>
          <a:stretch>
            <a:fillRect/>
          </a:stretch>
        </p:blipFill>
        <p:spPr>
          <a:xfrm>
            <a:off x="6571197" y="2512517"/>
            <a:ext cx="2010508" cy="4223859"/>
          </a:xfrm>
          <a:prstGeom prst="rect">
            <a:avLst/>
          </a:prstGeom>
        </p:spPr>
      </p:pic>
      <p:pic>
        <p:nvPicPr>
          <p:cNvPr id="4" name="Picture 4"/>
          <p:cNvPicPr>
            <a:picLocks noChangeAspect="1"/>
          </p:cNvPicPr>
          <p:nvPr/>
        </p:nvPicPr>
        <p:blipFill>
          <a:blip r:embed="rId4"/>
          <a:stretch>
            <a:fillRect/>
          </a:stretch>
        </p:blipFill>
        <p:spPr>
          <a:xfrm>
            <a:off x="745523" y="2502080"/>
            <a:ext cx="2105511" cy="42447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1186" y="970550"/>
            <a:ext cx="10515600" cy="1325563"/>
          </a:xfrm>
        </p:spPr>
        <p:txBody>
          <a:bodyPr>
            <a:normAutofit/>
          </a:bodyPr>
          <a:lstStyle/>
          <a:p>
            <a:r>
              <a:rPr lang="en-US" sz="5400" b="1" dirty="0">
                <a:ea typeface="+mj-lt"/>
                <a:cs typeface="+mj-lt"/>
              </a:rPr>
              <a:t>Feature Extraction</a:t>
            </a:r>
            <a:endParaRPr lang="en-GB" sz="5400" dirty="0">
              <a:ea typeface="+mj-lt"/>
              <a:cs typeface="+mj-lt"/>
            </a:endParaRPr>
          </a:p>
          <a:p>
            <a:endParaRPr lang="en-GB" sz="5400" b="1" dirty="0">
              <a:cs typeface="Calibri Light" panose="020F0302020204030204"/>
            </a:endParaRPr>
          </a:p>
        </p:txBody>
      </p:sp>
      <p:sp>
        <p:nvSpPr>
          <p:cNvPr id="33" name="sketch line"/>
          <p:cNvSpPr>
            <a:spLocks noGrp="1" noRot="1" noChangeAspect="1" noMove="1" noResize="1" noEditPoints="1" noAdjustHandles="1" noChangeArrowheads="1" noChangeShapeType="1" noTextEdit="1"/>
          </p:cNvSpPr>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p:cNvPicPr>
            <a:picLocks noGrp="1" noChangeAspect="1"/>
          </p:cNvPicPr>
          <p:nvPr>
            <p:ph idx="1"/>
          </p:nvPr>
        </p:nvPicPr>
        <p:blipFill>
          <a:blip r:embed="rId1"/>
          <a:stretch>
            <a:fillRect/>
          </a:stretch>
        </p:blipFill>
        <p:spPr>
          <a:xfrm>
            <a:off x="3045260" y="1795916"/>
            <a:ext cx="6404193" cy="2180703"/>
          </a:xfrm>
        </p:spPr>
      </p:pic>
      <p:pic>
        <p:nvPicPr>
          <p:cNvPr id="6" name="Picture 6" descr="Table&#10;&#10;Description automatically generated"/>
          <p:cNvPicPr>
            <a:picLocks noChangeAspect="1"/>
          </p:cNvPicPr>
          <p:nvPr/>
        </p:nvPicPr>
        <p:blipFill>
          <a:blip r:embed="rId2"/>
          <a:stretch>
            <a:fillRect/>
          </a:stretch>
        </p:blipFill>
        <p:spPr>
          <a:xfrm>
            <a:off x="173277" y="3932481"/>
            <a:ext cx="5749445" cy="2928296"/>
          </a:xfrm>
          <a:prstGeom prst="rect">
            <a:avLst/>
          </a:prstGeom>
        </p:spPr>
      </p:pic>
      <p:pic>
        <p:nvPicPr>
          <p:cNvPr id="7" name="Picture 7" descr="Table&#10;&#10;Description automatically generated"/>
          <p:cNvPicPr>
            <a:picLocks noChangeAspect="1"/>
          </p:cNvPicPr>
          <p:nvPr/>
        </p:nvPicPr>
        <p:blipFill>
          <a:blip r:embed="rId3"/>
          <a:stretch>
            <a:fillRect/>
          </a:stretch>
        </p:blipFill>
        <p:spPr>
          <a:xfrm>
            <a:off x="5935249" y="3928902"/>
            <a:ext cx="6427939" cy="29250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20"/>
          <p:cNvSpPr>
            <a:spLocks noGrp="1" noRot="1" noChangeAspect="1" noMove="1" noResize="1" noEditPoints="1" noAdjustHandles="1" noChangeArrowheads="1" noChangeShapeType="1" noTextEdit="1"/>
          </p:cNvSpPr>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a:normAutofit/>
          </a:bodyPr>
          <a:lstStyle/>
          <a:p>
            <a:r>
              <a:rPr lang="en-AU" b="1"/>
              <a:t>Existing</a:t>
            </a:r>
            <a:r>
              <a:rPr lang="en-AU" sz="3200" b="1" dirty="0"/>
              <a:t> </a:t>
            </a:r>
            <a:r>
              <a:rPr lang="en-AU" b="1"/>
              <a:t>work</a:t>
            </a:r>
            <a:endParaRPr lang="en-IN" b="1">
              <a:cs typeface="Calibri Light" panose="020F0302020204030204"/>
            </a:endParaRPr>
          </a:p>
        </p:txBody>
      </p:sp>
      <p:sp>
        <p:nvSpPr>
          <p:cNvPr id="18" name="Rectangle 22"/>
          <p:cNvSpPr>
            <a:spLocks noGrp="1" noRot="1" noChangeAspect="1" noMove="1" noResize="1" noEditPoints="1" noAdjustHandles="1" noChangeArrowheads="1" noChangeShapeType="1" noTextEdit="1"/>
          </p:cNvSpPr>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24"/>
          <p:cNvSpPr>
            <a:spLocks noGrp="1" noRot="1" noChangeAspect="1" noMove="1" noResize="1" noEditPoints="1" noAdjustHandles="1" noChangeArrowheads="1" noChangeShapeType="1" noTextEdit="1"/>
          </p:cNvSpPr>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65468" y="2252870"/>
            <a:ext cx="4236847" cy="4395319"/>
          </a:xfrm>
        </p:spPr>
        <p:txBody>
          <a:bodyPr vert="horz" lIns="91440" tIns="45720" rIns="91440" bIns="45720" rtlCol="0" anchor="t">
            <a:noAutofit/>
          </a:bodyPr>
          <a:lstStyle/>
          <a:p>
            <a:r>
              <a:rPr lang="en-AU" sz="2200"/>
              <a:t>Importing necessary dependencies and datasets to python</a:t>
            </a:r>
            <a:endParaRPr lang="en-AU" sz="2200">
              <a:cs typeface="Calibri" panose="020F0502020204030204"/>
            </a:endParaRPr>
          </a:p>
          <a:p>
            <a:r>
              <a:rPr lang="en-AU" sz="2200"/>
              <a:t>Shaping and pre-processing data</a:t>
            </a:r>
            <a:endParaRPr lang="en-AU" sz="2200">
              <a:cs typeface="Calibri" panose="020F0502020204030204"/>
            </a:endParaRPr>
          </a:p>
          <a:p>
            <a:r>
              <a:rPr lang="en-AU" sz="2200"/>
              <a:t>Cleaning the dataset by removing punctuations, null values, single letter words, URLs, etc.</a:t>
            </a:r>
            <a:endParaRPr lang="en-AU" sz="2200"/>
          </a:p>
          <a:p>
            <a:r>
              <a:rPr lang="en-AU" sz="2200"/>
              <a:t>Output</a:t>
            </a:r>
            <a:endParaRPr lang="en-AU" sz="2200">
              <a:cs typeface="Calibri" panose="020F0502020204030204"/>
            </a:endParaRPr>
          </a:p>
          <a:p>
            <a:endParaRPr lang="en-IN" sz="1700"/>
          </a:p>
        </p:txBody>
      </p:sp>
      <p:pic>
        <p:nvPicPr>
          <p:cNvPr id="5" name="Picture 4"/>
          <p:cNvPicPr>
            <a:picLocks noChangeAspect="1"/>
          </p:cNvPicPr>
          <p:nvPr/>
        </p:nvPicPr>
        <p:blipFill>
          <a:blip r:embed="rId1"/>
          <a:stretch>
            <a:fillRect/>
          </a:stretch>
        </p:blipFill>
        <p:spPr>
          <a:xfrm>
            <a:off x="5120640" y="948965"/>
            <a:ext cx="6656832" cy="48594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260741"/>
            <a:ext cx="10515600" cy="1325563"/>
          </a:xfrm>
        </p:spPr>
        <p:txBody>
          <a:bodyPr>
            <a:normAutofit fontScale="90000"/>
          </a:bodyPr>
          <a:lstStyle/>
          <a:p>
            <a:pPr algn="ctr"/>
            <a:r>
              <a:rPr lang="en-US" sz="5400" b="1" dirty="0">
                <a:cs typeface="Calibri Light" panose="020F0302020204030204"/>
              </a:rPr>
              <a:t>Comparison of Various Classification Algorithm </a:t>
            </a:r>
            <a:endParaRPr lang="en-US" b="1" dirty="0">
              <a:cs typeface="Calibri Light" panose="020F0302020204030204"/>
            </a:endParaRPr>
          </a:p>
        </p:txBody>
      </p:sp>
      <p:sp>
        <p:nvSpPr>
          <p:cNvPr id="30" name="Arc 29"/>
          <p:cNvSpPr>
            <a:spLocks noGrp="1" noRot="1" noChangeAspect="1" noMove="1" noResize="1" noEditPoints="1" noAdjustHandles="1" noChangeArrowheads="1" noChangeShapeType="1" noTextEdit="1"/>
          </p:cNvSpPr>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8"/>
          <p:cNvPicPr>
            <a:picLocks noChangeAspect="1"/>
          </p:cNvPicPr>
          <p:nvPr/>
        </p:nvPicPr>
        <p:blipFill>
          <a:blip r:embed="rId1"/>
          <a:stretch>
            <a:fillRect/>
          </a:stretch>
        </p:blipFill>
        <p:spPr>
          <a:xfrm>
            <a:off x="1530265" y="1588595"/>
            <a:ext cx="4580349" cy="4213171"/>
          </a:xfrm>
          <a:prstGeom prst="rect">
            <a:avLst/>
          </a:prstGeom>
        </p:spPr>
      </p:pic>
      <p:pic>
        <p:nvPicPr>
          <p:cNvPr id="9" name="Picture 10" descr="Table&#10;&#10;Description automatically generated"/>
          <p:cNvPicPr>
            <a:picLocks noChangeAspect="1"/>
          </p:cNvPicPr>
          <p:nvPr/>
        </p:nvPicPr>
        <p:blipFill>
          <a:blip r:embed="rId2"/>
          <a:stretch>
            <a:fillRect/>
          </a:stretch>
        </p:blipFill>
        <p:spPr>
          <a:xfrm>
            <a:off x="6686811" y="1612932"/>
            <a:ext cx="4684733" cy="1774110"/>
          </a:xfrm>
          <a:prstGeom prst="rect">
            <a:avLst/>
          </a:prstGeom>
        </p:spPr>
      </p:pic>
      <p:pic>
        <p:nvPicPr>
          <p:cNvPr id="11" name="Picture 12" descr="Chart, bar chart&#10;&#10;Description automatically generated"/>
          <p:cNvPicPr>
            <a:picLocks noChangeAspect="1"/>
          </p:cNvPicPr>
          <p:nvPr/>
        </p:nvPicPr>
        <p:blipFill>
          <a:blip r:embed="rId3"/>
          <a:stretch>
            <a:fillRect/>
          </a:stretch>
        </p:blipFill>
        <p:spPr>
          <a:xfrm>
            <a:off x="6686811" y="3372599"/>
            <a:ext cx="4736925" cy="258669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a:spLocks noGrp="1" noRot="1" noChangeAspect="1" noMove="1" noResize="1" noEditPoints="1" noAdjustHandles="1" noChangeArrowheads="1" noChangeShapeType="1" noTextEdit="1"/>
          </p:cNvSpPr>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841246" y="673770"/>
            <a:ext cx="3644489" cy="2414488"/>
          </a:xfrm>
        </p:spPr>
        <p:txBody>
          <a:bodyPr vert="horz" lIns="91440" tIns="45720" rIns="91440" bIns="45720" rtlCol="0" anchor="t">
            <a:normAutofit/>
          </a:bodyPr>
          <a:lstStyle/>
          <a:p>
            <a:pPr algn="l"/>
            <a:r>
              <a:rPr lang="en-US" sz="5400" b="1" dirty="0">
                <a:solidFill>
                  <a:srgbClr val="FFFFFF"/>
                </a:solidFill>
              </a:rPr>
              <a:t>Conclusion</a:t>
            </a:r>
            <a:endParaRPr lang="en-US" sz="5400" b="1" dirty="0">
              <a:solidFill>
                <a:srgbClr val="FFFFFF"/>
              </a:solidFill>
              <a:cs typeface="Calibri Light" panose="020F0302020204030204"/>
            </a:endParaRPr>
          </a:p>
        </p:txBody>
      </p:sp>
      <p:sp>
        <p:nvSpPr>
          <p:cNvPr id="3" name="Subtitle 2"/>
          <p:cNvSpPr>
            <a:spLocks noGrp="1"/>
          </p:cNvSpPr>
          <p:nvPr>
            <p:ph type="subTitle" idx="1"/>
          </p:nvPr>
        </p:nvSpPr>
        <p:spPr>
          <a:xfrm>
            <a:off x="6054246" y="454342"/>
            <a:ext cx="5254754" cy="5785249"/>
          </a:xfrm>
        </p:spPr>
        <p:txBody>
          <a:bodyPr vert="horz" lIns="91440" tIns="45720" rIns="91440" bIns="45720" rtlCol="0" anchor="t">
            <a:noAutofit/>
          </a:bodyPr>
          <a:lstStyle/>
          <a:p>
            <a:pPr marL="342900" indent="-228600" algn="l">
              <a:buFont typeface="Arial" panose="020B0604020202020204" pitchFamily="34" charset="0"/>
              <a:buChar char="•"/>
            </a:pPr>
            <a:r>
              <a:rPr lang="en-US" dirty="0">
                <a:ea typeface="+mn-lt"/>
                <a:cs typeface="+mn-lt"/>
              </a:rPr>
              <a:t>The enhancement of model Bag-of-words (</a:t>
            </a:r>
            <a:r>
              <a:rPr lang="en-US" dirty="0" err="1">
                <a:ea typeface="+mn-lt"/>
                <a:cs typeface="+mn-lt"/>
              </a:rPr>
              <a:t>BoW</a:t>
            </a:r>
            <a:r>
              <a:rPr lang="en-US" dirty="0">
                <a:ea typeface="+mn-lt"/>
                <a:cs typeface="+mn-lt"/>
              </a:rPr>
              <a:t>) and term frequency-Inverse document frequency(</a:t>
            </a:r>
            <a:r>
              <a:rPr lang="en-US" dirty="0" err="1">
                <a:ea typeface="+mn-lt"/>
                <a:cs typeface="+mn-lt"/>
              </a:rPr>
              <a:t>tf-idf</a:t>
            </a:r>
            <a:r>
              <a:rPr lang="en-US" dirty="0">
                <a:ea typeface="+mn-lt"/>
                <a:cs typeface="+mn-lt"/>
              </a:rPr>
              <a:t>) comments on English language sentiments.</a:t>
            </a:r>
            <a:endParaRPr lang="en-US" dirty="0">
              <a:ea typeface="+mn-lt"/>
              <a:cs typeface="+mn-lt"/>
            </a:endParaRPr>
          </a:p>
          <a:p>
            <a:pPr marL="342900" indent="-228600" algn="l">
              <a:buFont typeface="Arial" panose="020B0604020202020204" pitchFamily="34" charset="0"/>
              <a:buChar char="•"/>
            </a:pPr>
            <a:endParaRPr lang="en-US" dirty="0">
              <a:ea typeface="+mn-lt"/>
              <a:cs typeface="+mn-lt"/>
            </a:endParaRPr>
          </a:p>
          <a:p>
            <a:pPr marL="342900" indent="-228600" algn="l">
              <a:buFont typeface="Arial" panose="020B0604020202020204" pitchFamily="34" charset="0"/>
              <a:buChar char="•"/>
            </a:pPr>
            <a:r>
              <a:rPr lang="en-US" dirty="0">
                <a:ea typeface="+mn-lt"/>
                <a:cs typeface="+mn-lt"/>
              </a:rPr>
              <a:t>The basic way of classifying tweets into a positive or negative category using the classifier as a baseline and working language models based on features.</a:t>
            </a:r>
            <a:endParaRPr lang="en-US" dirty="0">
              <a:ea typeface="+mn-lt"/>
              <a:cs typeface="+mn-lt"/>
            </a:endParaRPr>
          </a:p>
          <a:p>
            <a:pPr marL="342900" indent="-228600" algn="l">
              <a:buFont typeface="Arial" panose="020B0604020202020204" pitchFamily="34" charset="0"/>
              <a:buChar char="•"/>
            </a:pPr>
            <a:endParaRPr lang="en-US" dirty="0">
              <a:ea typeface="+mn-lt"/>
              <a:cs typeface="+mn-lt"/>
            </a:endParaRPr>
          </a:p>
          <a:p>
            <a:pPr marL="342900" indent="-228600" algn="l">
              <a:buFont typeface="Arial" panose="020B0604020202020204" pitchFamily="34" charset="0"/>
              <a:buChar char="•"/>
            </a:pPr>
            <a:r>
              <a:rPr lang="en-US" dirty="0">
                <a:ea typeface="+mn-lt"/>
                <a:cs typeface="+mn-lt"/>
              </a:rPr>
              <a:t>Using more hybrid methods can provide a more accessible way of feature selection and direction for sentiment analysis.</a:t>
            </a:r>
            <a:endParaRPr lang="en-US" dirty="0">
              <a:ea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c 23"/>
          <p:cNvSpPr>
            <a:spLocks noGrp="1" noRot="1" noChangeAspect="1" noMove="1" noResize="1" noEditPoints="1" noAdjustHandles="1" noChangeArrowheads="1" noChangeShapeType="1" noTextEdit="1"/>
          </p:cNvSpPr>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endParaRPr lang="en-US" sz="6000" kern="1200">
              <a:solidFill>
                <a:srgbClr val="FFFFFF"/>
              </a:solidFill>
              <a:latin typeface="+mj-lt"/>
              <a:ea typeface="+mj-ea"/>
              <a:cs typeface="+mj-cs"/>
            </a:endParaRPr>
          </a:p>
        </p:txBody>
      </p:sp>
      <p:sp>
        <p:nvSpPr>
          <p:cNvPr id="26" name="Oval 25"/>
          <p:cNvSpPr>
            <a:spLocks noGrp="1" noRot="1" noChangeAspect="1" noMove="1" noResize="1" noEditPoints="1" noAdjustHandles="1" noChangeArrowheads="1" noChangeShapeType="1" noTextEdit="1"/>
          </p:cNvSpPr>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AU" b="1">
                <a:solidFill>
                  <a:srgbClr val="FFFFFF"/>
                </a:solidFill>
              </a:rPr>
              <a:t>Limitations</a:t>
            </a:r>
            <a:endParaRPr lang="en-IN" b="1">
              <a:solidFill>
                <a:srgbClr val="FFFFFF"/>
              </a:solidFill>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r>
              <a:rPr lang="en-AU"/>
              <a:t>Sarcasm, irony, jokes, negations, and exaggerations</a:t>
            </a:r>
            <a:endParaRPr lang="en-AU"/>
          </a:p>
          <a:p>
            <a:r>
              <a:rPr lang="en-AU"/>
              <a:t>Lack of context with tweets being quite short</a:t>
            </a:r>
            <a:endParaRPr lang="en-AU"/>
          </a:p>
          <a:p>
            <a:r>
              <a:rPr lang="en-AU"/>
              <a:t>Size of datasets</a:t>
            </a:r>
            <a:endParaRPr lang="en-AU"/>
          </a:p>
          <a:p>
            <a:r>
              <a:rPr lang="en-AU"/>
              <a:t>Time frame</a:t>
            </a:r>
            <a:endParaRPr lang="en-AU"/>
          </a:p>
          <a:p>
            <a:r>
              <a:rPr lang="en-AU"/>
              <a:t>Specific products</a:t>
            </a:r>
            <a:endParaRPr lang="en-A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a:spLocks noGrp="1" noRot="1" noChangeAspect="1" noMove="1" noResize="1" noEditPoints="1" noAdjustHandles="1" noChangeArrowheads="1" noChangeShapeType="1" noTextEdit="1"/>
          </p:cNvSpPr>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841246" y="673770"/>
            <a:ext cx="3644489" cy="2414488"/>
          </a:xfrm>
        </p:spPr>
        <p:txBody>
          <a:bodyPr vert="horz" lIns="91440" tIns="45720" rIns="91440" bIns="45720" rtlCol="0" anchor="t">
            <a:normAutofit/>
          </a:bodyPr>
          <a:lstStyle/>
          <a:p>
            <a:pPr algn="l"/>
            <a:r>
              <a:rPr lang="en-US" sz="5400" b="1" kern="1200">
                <a:solidFill>
                  <a:srgbClr val="FFFFFF"/>
                </a:solidFill>
                <a:latin typeface="+mj-lt"/>
                <a:ea typeface="+mj-ea"/>
                <a:cs typeface="+mj-cs"/>
              </a:rPr>
              <a:t>Problem Statement</a:t>
            </a:r>
            <a:endParaRPr lang="en-US" sz="5400" b="1" kern="1200">
              <a:solidFill>
                <a:srgbClr val="FFFFFF"/>
              </a:solidFill>
              <a:latin typeface="+mj-lt"/>
              <a:cs typeface="Calibri Light" panose="020F0302020204030204"/>
            </a:endParaRPr>
          </a:p>
        </p:txBody>
      </p:sp>
      <p:sp>
        <p:nvSpPr>
          <p:cNvPr id="3" name="Subtitle 2"/>
          <p:cNvSpPr>
            <a:spLocks noGrp="1"/>
          </p:cNvSpPr>
          <p:nvPr>
            <p:ph type="subTitle" idx="1"/>
          </p:nvPr>
        </p:nvSpPr>
        <p:spPr>
          <a:xfrm>
            <a:off x="6095999" y="882315"/>
            <a:ext cx="5254754" cy="5294647"/>
          </a:xfrm>
        </p:spPr>
        <p:txBody>
          <a:bodyPr vert="horz" lIns="91440" tIns="45720" rIns="91440" bIns="45720" rtlCol="0">
            <a:normAutofit/>
          </a:bodyPr>
          <a:lstStyle/>
          <a:p>
            <a:pPr marL="342900" indent="-228600" algn="l">
              <a:buFont typeface="Arial" panose="020B0604020202020204" pitchFamily="34" charset="0"/>
              <a:buChar char="•"/>
            </a:pPr>
            <a:r>
              <a:rPr lang="en-US" sz="1900"/>
              <a:t>On Social networking websites like Facebook and Twitter ,there is a possibility that people express their valuable opinions on products and services.</a:t>
            </a:r>
            <a:endParaRPr lang="en-US" sz="1900"/>
          </a:p>
          <a:p>
            <a:pPr marL="342900" indent="-228600" algn="l">
              <a:buFont typeface="Arial" panose="020B0604020202020204" pitchFamily="34" charset="0"/>
              <a:buChar char="•"/>
            </a:pPr>
            <a:endParaRPr lang="en-US" sz="1900"/>
          </a:p>
          <a:p>
            <a:pPr marL="342900" indent="-228600" algn="l">
              <a:buFont typeface="Arial" panose="020B0604020202020204" pitchFamily="34" charset="0"/>
              <a:buChar char="•"/>
            </a:pPr>
            <a:r>
              <a:rPr lang="en-US" sz="1900"/>
              <a:t>Any organization cannot afford to have a blind eye to these feedback.</a:t>
            </a:r>
            <a:endParaRPr lang="en-US" sz="1900"/>
          </a:p>
          <a:p>
            <a:pPr marL="342900" indent="-228600" algn="l">
              <a:buFont typeface="Arial" panose="020B0604020202020204" pitchFamily="34" charset="0"/>
              <a:buChar char="•"/>
            </a:pPr>
            <a:endParaRPr lang="en-US" sz="1900"/>
          </a:p>
          <a:p>
            <a:pPr marL="342900" indent="-228600" algn="l">
              <a:buFont typeface="Arial" panose="020B0604020202020204" pitchFamily="34" charset="0"/>
              <a:buChar char="•"/>
            </a:pPr>
            <a:r>
              <a:rPr lang="en-US" sz="1900"/>
              <a:t>Sentiment analysis in the micro-blogging domain is a relatively new research topic, so there is still a lot of room for further research in this area.</a:t>
            </a:r>
            <a:endParaRPr lang="en-US" sz="1900"/>
          </a:p>
          <a:p>
            <a:pPr marL="342900" indent="-228600" algn="l">
              <a:buFont typeface="Arial" panose="020B0604020202020204" pitchFamily="34" charset="0"/>
              <a:buChar char="•"/>
            </a:pPr>
            <a:endParaRPr lang="en-US" sz="1900"/>
          </a:p>
          <a:p>
            <a:pPr marL="342900" indent="-228600" algn="l">
              <a:buFont typeface="Arial" panose="020B0604020202020204" pitchFamily="34" charset="0"/>
              <a:buChar char="•"/>
            </a:pPr>
            <a:r>
              <a:rPr lang="en-US" sz="1900"/>
              <a:t>Many researchers have suggested supervised learning techniques such as Naive Bayes, Decision Tree, Logistic Regression, and Support Vector Machines.</a:t>
            </a:r>
            <a:endParaRPr lang="en-US" sz="1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5558489" cy="1325563"/>
          </a:xfrm>
        </p:spPr>
        <p:txBody>
          <a:bodyPr>
            <a:normAutofit/>
          </a:bodyPr>
          <a:lstStyle/>
          <a:p>
            <a:r>
              <a:rPr lang="en-US" b="1">
                <a:latin typeface="Times New Roman" panose="02020603050405020304"/>
                <a:cs typeface="Times New Roman" panose="02020603050405020304"/>
              </a:rPr>
              <a:t>Proposed Work</a:t>
            </a:r>
            <a:endParaRPr lang="en-US" b="1">
              <a:cs typeface="Calibri Light" panose="020F0302020204030204"/>
            </a:endParaRPr>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4351338"/>
          </a:xfrm>
        </p:spPr>
        <p:txBody>
          <a:bodyPr vert="horz" lIns="91440" tIns="45720" rIns="91440" bIns="45720" rtlCol="0">
            <a:normAutofit/>
          </a:bodyPr>
          <a:lstStyle/>
          <a:p>
            <a:endParaRPr lang="en-US" sz="2600">
              <a:ea typeface="+mn-lt"/>
              <a:cs typeface="+mn-lt"/>
            </a:endParaRPr>
          </a:p>
          <a:p>
            <a:r>
              <a:rPr lang="en-US" sz="2600">
                <a:ea typeface="+mn-lt"/>
                <a:cs typeface="+mn-lt"/>
              </a:rPr>
              <a:t>The proposed methodology has been used for sentiment classification based on tweets datasets.</a:t>
            </a:r>
            <a:endParaRPr lang="en-US" sz="2600">
              <a:ea typeface="+mn-lt"/>
              <a:cs typeface="+mn-lt"/>
            </a:endParaRPr>
          </a:p>
          <a:p>
            <a:endParaRPr lang="en-US" sz="2600">
              <a:ea typeface="+mn-lt"/>
              <a:cs typeface="+mn-lt"/>
            </a:endParaRPr>
          </a:p>
          <a:p>
            <a:endParaRPr lang="en-US" sz="2600">
              <a:ea typeface="+mn-lt"/>
              <a:cs typeface="+mn-lt"/>
            </a:endParaRPr>
          </a:p>
          <a:p>
            <a:r>
              <a:rPr lang="en-US" sz="2600">
                <a:ea typeface="+mn-lt"/>
                <a:cs typeface="+mn-lt"/>
              </a:rPr>
              <a:t>The proposed aim for sentiment analysis is to use different machine learning algorithms.</a:t>
            </a:r>
            <a:endParaRPr lang="en-US" sz="2600">
              <a:cs typeface="Calibri" panose="020F0502020204030204"/>
            </a:endParaRPr>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 y="0"/>
            <a:ext cx="59234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50" y="1717"/>
            <a:ext cx="5915532" cy="6814157"/>
          </a:xfrm>
          <a:solidFill>
            <a:schemeClr val="accent2"/>
          </a:solidFill>
        </p:spPr>
        <p:txBody>
          <a:bodyPr anchor="t">
            <a:normAutofit/>
          </a:bodyPr>
          <a:lstStyle/>
          <a:p>
            <a:pPr algn="ctr"/>
            <a:br>
              <a:rPr lang="en-US" sz="4800" b="1">
                <a:solidFill>
                  <a:schemeClr val="bg1"/>
                </a:solidFill>
                <a:latin typeface="Times New Roman" panose="02020603050405020304"/>
                <a:cs typeface="Times New Roman" panose="02020603050405020304"/>
              </a:rPr>
            </a:br>
            <a:br>
              <a:rPr lang="en-US" sz="4800" b="1">
                <a:latin typeface="Times New Roman" panose="02020603050405020304"/>
                <a:cs typeface="Times New Roman" panose="02020603050405020304"/>
              </a:rPr>
            </a:br>
            <a:br>
              <a:rPr lang="en-US" sz="4800" b="1">
                <a:latin typeface="Times New Roman" panose="02020603050405020304"/>
                <a:cs typeface="Times New Roman" panose="02020603050405020304"/>
              </a:rPr>
            </a:br>
            <a:br>
              <a:rPr lang="en-US" sz="4800" b="1">
                <a:latin typeface="Times New Roman" panose="02020603050405020304"/>
                <a:cs typeface="Times New Roman" panose="02020603050405020304"/>
              </a:rPr>
            </a:br>
            <a:r>
              <a:rPr lang="en-US" sz="4800" b="1">
                <a:solidFill>
                  <a:schemeClr val="bg1"/>
                </a:solidFill>
                <a:latin typeface="Calibri" panose="020F0502020204030204"/>
                <a:cs typeface="Times New Roman" panose="02020603050405020304"/>
              </a:rPr>
              <a:t>Methodology</a:t>
            </a:r>
            <a:endParaRPr lang="en-US" sz="4800" b="1">
              <a:solidFill>
                <a:schemeClr val="bg1"/>
              </a:solidFill>
              <a:latin typeface="Calibri" panose="020F0502020204030204"/>
              <a:cs typeface="Calibri Light" panose="020F0302020204030204"/>
            </a:endParaRPr>
          </a:p>
        </p:txBody>
      </p:sp>
      <p:sp>
        <p:nvSpPr>
          <p:cNvPr id="3" name="Content Placeholder 2"/>
          <p:cNvSpPr>
            <a:spLocks noGrp="1"/>
          </p:cNvSpPr>
          <p:nvPr>
            <p:ph idx="1"/>
          </p:nvPr>
        </p:nvSpPr>
        <p:spPr>
          <a:xfrm>
            <a:off x="6268530" y="654226"/>
            <a:ext cx="5579532" cy="5533496"/>
          </a:xfrm>
        </p:spPr>
        <p:txBody>
          <a:bodyPr vert="horz" lIns="91440" tIns="45720" rIns="91440" bIns="45720" rtlCol="0" anchor="ctr">
            <a:normAutofit/>
          </a:bodyPr>
          <a:lstStyle/>
          <a:p>
            <a:r>
              <a:rPr lang="en-US" i="1">
                <a:ea typeface="+mn-lt"/>
                <a:cs typeface="+mn-lt"/>
              </a:rPr>
              <a:t>DATASETS </a:t>
            </a:r>
            <a:endParaRPr lang="en-US" i="1">
              <a:ea typeface="+mn-lt"/>
              <a:cs typeface="+mn-lt"/>
            </a:endParaRPr>
          </a:p>
          <a:p>
            <a:endParaRPr lang="en-US" i="1">
              <a:cs typeface="Calibri" panose="020F0502020204030204"/>
            </a:endParaRPr>
          </a:p>
          <a:p>
            <a:r>
              <a:rPr lang="en-US">
                <a:ea typeface="+mn-lt"/>
                <a:cs typeface="+mn-lt"/>
              </a:rPr>
              <a:t>DATA PREPROCESSING</a:t>
            </a:r>
            <a:endParaRPr lang="en-US" i="1">
              <a:ea typeface="+mn-lt"/>
              <a:cs typeface="+mn-lt"/>
            </a:endParaRPr>
          </a:p>
          <a:p>
            <a:endParaRPr lang="en-US">
              <a:cs typeface="Calibri" panose="020F0502020204030204"/>
            </a:endParaRPr>
          </a:p>
          <a:p>
            <a:r>
              <a:rPr lang="en-US">
                <a:ea typeface="+mn-lt"/>
                <a:cs typeface="+mn-lt"/>
              </a:rPr>
              <a:t>FEATURE EXTRACTION</a:t>
            </a:r>
            <a:endParaRPr lang="en-US">
              <a:ea typeface="+mn-lt"/>
              <a:cs typeface="+mn-lt"/>
            </a:endParaRPr>
          </a:p>
          <a:p>
            <a:endParaRPr lang="en-US">
              <a:ea typeface="+mn-lt"/>
              <a:cs typeface="+mn-lt"/>
            </a:endParaRPr>
          </a:p>
          <a:p>
            <a:r>
              <a:rPr lang="en-US">
                <a:ea typeface="+mn-lt"/>
                <a:cs typeface="+mn-lt"/>
              </a:rPr>
              <a:t>BAG OF WORDS</a:t>
            </a:r>
            <a:endParaRPr lang="en-US">
              <a:ea typeface="+mn-lt"/>
              <a:cs typeface="+mn-lt"/>
            </a:endParaRPr>
          </a:p>
          <a:p>
            <a:endParaRPr lang="en-US">
              <a:ea typeface="+mn-lt"/>
              <a:cs typeface="+mn-lt"/>
            </a:endParaRPr>
          </a:p>
          <a:p>
            <a:r>
              <a:rPr lang="en-US">
                <a:ea typeface="+mn-lt"/>
                <a:cs typeface="+mn-lt"/>
              </a:rPr>
              <a:t>TERM FREQUENCY-INVERSE DOCUMENT FREQUENCY (TF-IDF)</a:t>
            </a:r>
            <a:endParaRPr lang="en-US">
              <a:ea typeface="+mn-lt"/>
              <a:cs typeface="+mn-lt"/>
            </a:endParaRPr>
          </a:p>
          <a:p>
            <a:endParaRPr lang="en-US">
              <a:ea typeface="+mn-lt"/>
              <a:cs typeface="+mn-lt"/>
            </a:endParaRPr>
          </a:p>
          <a:p>
            <a:endParaRPr lang="en-US">
              <a:ea typeface="+mn-lt"/>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b="1">
                <a:latin typeface="Times New Roman" panose="02020603050405020304"/>
                <a:cs typeface="Times New Roman" panose="02020603050405020304"/>
              </a:rPr>
              <a:t>Flow Diagram</a:t>
            </a:r>
            <a:endParaRPr lang="en-US" sz="5400"/>
          </a:p>
        </p:txBody>
      </p:sp>
      <p:sp>
        <p:nvSpPr>
          <p:cNvPr id="8" name="sketch line"/>
          <p:cNvSpPr>
            <a:spLocks noGrp="1" noRot="1" noChangeAspect="1" noMove="1" noResize="1" noEditPoints="1" noAdjustHandles="1" noChangeArrowheads="1" noChangeShapeType="1" noTextEdit="1"/>
          </p:cNvSpPr>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p:cNvPicPr>
            <a:picLocks noChangeAspect="1"/>
          </p:cNvPicPr>
          <p:nvPr/>
        </p:nvPicPr>
        <p:blipFill>
          <a:blip r:embed="rId1"/>
          <a:stretch>
            <a:fillRect/>
          </a:stretch>
        </p:blipFill>
        <p:spPr>
          <a:xfrm>
            <a:off x="4435091" y="1025666"/>
            <a:ext cx="7603089" cy="4942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a:spLocks noGrp="1" noRot="1" noChangeAspect="1" noMove="1" noResize="1" noEditPoints="1" noAdjustHandles="1" noChangeArrowheads="1" noChangeShapeType="1" noTextEdit="1"/>
          </p:cNvSpPr>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841246" y="673770"/>
            <a:ext cx="3644489" cy="2414488"/>
          </a:xfrm>
        </p:spPr>
        <p:txBody>
          <a:bodyPr vert="horz" lIns="91440" tIns="45720" rIns="91440" bIns="45720" rtlCol="0" anchor="t">
            <a:normAutofit/>
          </a:bodyPr>
          <a:lstStyle/>
          <a:p>
            <a:pPr algn="l"/>
            <a:r>
              <a:rPr lang="en-US" sz="5400" b="1" kern="1200">
                <a:solidFill>
                  <a:srgbClr val="FFFFFF"/>
                </a:solidFill>
                <a:latin typeface="+mj-lt"/>
                <a:ea typeface="+mj-ea"/>
                <a:cs typeface="+mj-cs"/>
              </a:rPr>
              <a:t>Novelty Of Our Project</a:t>
            </a:r>
            <a:endParaRPr lang="en-US" sz="5400" b="1" kern="1200">
              <a:solidFill>
                <a:srgbClr val="FFFFFF"/>
              </a:solidFill>
              <a:latin typeface="+mj-lt"/>
              <a:ea typeface="+mj-ea"/>
              <a:cs typeface="+mj-cs"/>
            </a:endParaRPr>
          </a:p>
        </p:txBody>
      </p:sp>
      <p:sp>
        <p:nvSpPr>
          <p:cNvPr id="3" name="Subtitle 2"/>
          <p:cNvSpPr>
            <a:spLocks noGrp="1"/>
          </p:cNvSpPr>
          <p:nvPr>
            <p:ph type="subTitle" idx="1"/>
          </p:nvPr>
        </p:nvSpPr>
        <p:spPr>
          <a:xfrm>
            <a:off x="6095999" y="882315"/>
            <a:ext cx="5254754" cy="5294647"/>
          </a:xfrm>
        </p:spPr>
        <p:txBody>
          <a:bodyPr vert="horz" lIns="91440" tIns="45720" rIns="91440" bIns="45720" rtlCol="0">
            <a:normAutofit/>
          </a:bodyPr>
          <a:lstStyle/>
          <a:p>
            <a:pPr marL="342900" indent="-228600" algn="l">
              <a:buFont typeface="Arial" panose="020B0604020202020204" pitchFamily="34" charset="0"/>
              <a:buChar char="•"/>
            </a:pPr>
            <a:r>
              <a:rPr lang="en-US" sz="2000"/>
              <a:t>Our Study aims to try to show the basic way of classifying tweets into positive or negative categories.</a:t>
            </a:r>
            <a:endParaRPr lang="en-US" sz="2000"/>
          </a:p>
          <a:p>
            <a:pPr marL="342900" indent="-228600" algn="l">
              <a:buFont typeface="Arial" panose="020B0604020202020204" pitchFamily="34" charset="0"/>
              <a:buChar char="•"/>
            </a:pPr>
            <a:endParaRPr lang="en-US" sz="2000"/>
          </a:p>
          <a:p>
            <a:pPr marL="342900" indent="-228600" algn="l">
              <a:buFont typeface="Arial" panose="020B0604020202020204" pitchFamily="34" charset="0"/>
              <a:buChar char="•"/>
            </a:pPr>
            <a:r>
              <a:rPr lang="en-US" sz="2000"/>
              <a:t>The use of sentiment analysis in product analytics stems from reputation management.</a:t>
            </a:r>
            <a:endParaRPr lang="en-US" sz="2000"/>
          </a:p>
          <a:p>
            <a:pPr marL="342900" indent="-228600" algn="l">
              <a:buFont typeface="Arial" panose="020B0604020202020204" pitchFamily="34" charset="0"/>
              <a:buChar char="•"/>
            </a:pPr>
            <a:endParaRPr lang="en-US" sz="2000"/>
          </a:p>
          <a:p>
            <a:pPr marL="342900" indent="-228600" algn="l">
              <a:buFont typeface="Arial" panose="020B0604020202020204" pitchFamily="34" charset="0"/>
              <a:buChar char="•"/>
            </a:pPr>
            <a:r>
              <a:rPr lang="en-US" sz="2000"/>
              <a:t>The most basic way to apply sentiment analysis is to gather and categorize feedback for further improvements.</a:t>
            </a:r>
            <a:endParaRPr lang="en-US" sz="2000"/>
          </a:p>
          <a:p>
            <a:pPr marL="342900" indent="-228600" algn="l">
              <a:buFont typeface="Arial" panose="020B0604020202020204" pitchFamily="34" charset="0"/>
              <a:buChar char="•"/>
            </a:pPr>
            <a:endParaRPr lang="en-US" sz="2000"/>
          </a:p>
          <a:p>
            <a:pPr marL="342900" indent="-228600" algn="l">
              <a:buFont typeface="Arial" panose="020B0604020202020204" pitchFamily="34" charset="0"/>
              <a:buChar char="•"/>
            </a:pPr>
            <a:r>
              <a:rPr lang="en-US" sz="2000"/>
              <a:t>The sentiment analysis algorithm can do the dirty work and show what kind of feedback goes from which audience segment and what it points.</a:t>
            </a:r>
            <a:endParaRPr lang="en-US" sz="2000"/>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6622</Words>
  <Application>WPS Presentation</Application>
  <PresentationFormat>Widescreen</PresentationFormat>
  <Paragraphs>224</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32</vt:i4>
      </vt:variant>
    </vt:vector>
  </HeadingPairs>
  <TitlesOfParts>
    <vt:vector size="51" baseType="lpstr">
      <vt:lpstr>Arial</vt:lpstr>
      <vt:lpstr>SimSun</vt:lpstr>
      <vt:lpstr>Wingdings</vt:lpstr>
      <vt:lpstr>Calibri</vt:lpstr>
      <vt:lpstr>Aharoni</vt:lpstr>
      <vt:lpstr>Segoe Print</vt:lpstr>
      <vt:lpstr>Calibri Light</vt:lpstr>
      <vt:lpstr>Times New Roman</vt:lpstr>
      <vt:lpstr>Arial</vt:lpstr>
      <vt:lpstr>Microsoft YaHei</vt:lpstr>
      <vt:lpstr>Arial Unicode MS</vt:lpstr>
      <vt:lpstr>Wingdings</vt:lpstr>
      <vt:lpstr>Bahnschrift Light</vt:lpstr>
      <vt:lpstr>Calibri</vt:lpstr>
      <vt:lpstr>Calibri Light</vt:lpstr>
      <vt:lpstr>Office Theme</vt:lpstr>
      <vt:lpstr>office theme</vt:lpstr>
      <vt:lpstr>Office Theme</vt:lpstr>
      <vt:lpstr>Office Theme</vt:lpstr>
      <vt:lpstr>A features-based machine learning prediction model for sentiment analysis on social media</vt:lpstr>
      <vt:lpstr>Introduction</vt:lpstr>
      <vt:lpstr>Existing work</vt:lpstr>
      <vt:lpstr>Limitations</vt:lpstr>
      <vt:lpstr>Problem Statement</vt:lpstr>
      <vt:lpstr>Proposed Work</vt:lpstr>
      <vt:lpstr>    Methodology</vt:lpstr>
      <vt:lpstr>Flow Diagram</vt:lpstr>
      <vt:lpstr>Novelty Of Our Project</vt:lpstr>
      <vt:lpstr>PowerPoint 演示文稿</vt:lpstr>
      <vt:lpstr>PowerPoint 演示文稿</vt:lpstr>
      <vt:lpstr>COMPLETE MODULE SPLIT-UP AND EXPLAINATION</vt:lpstr>
      <vt:lpstr>Table of Contents:</vt:lpstr>
      <vt:lpstr>Understand the Problem Statement</vt:lpstr>
      <vt:lpstr>Tweets Preprocessing and Cleaning  </vt:lpstr>
      <vt:lpstr>PowerPoint 演示文稿</vt:lpstr>
      <vt:lpstr>Story Generation and Visualization from Tweets </vt:lpstr>
      <vt:lpstr>Extracting Features from Cleaned Tweets </vt:lpstr>
      <vt:lpstr>Bag-of-Words Features</vt:lpstr>
      <vt:lpstr>TF-IDF Features</vt:lpstr>
      <vt:lpstr>Model Building: Sentiment Analysis </vt:lpstr>
      <vt:lpstr>Demo Video</vt:lpstr>
      <vt:lpstr>Demo Video</vt:lpstr>
      <vt:lpstr>Result and Discussion </vt:lpstr>
      <vt:lpstr>Data Pre-processing</vt:lpstr>
      <vt:lpstr>Visual Representation</vt:lpstr>
      <vt:lpstr>Graphical  Representation</vt:lpstr>
      <vt:lpstr>Common Word Count</vt:lpstr>
      <vt:lpstr>Feature Extraction</vt:lpstr>
      <vt:lpstr>Comparison of Various Classification Algorithm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20BCE10448</dc:creator>
  <cp:lastModifiedBy>300KMPH</cp:lastModifiedBy>
  <cp:revision>408</cp:revision>
  <dcterms:created xsi:type="dcterms:W3CDTF">2021-10-02T10:58:00Z</dcterms:created>
  <dcterms:modified xsi:type="dcterms:W3CDTF">2021-12-22T11:04:34Z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73B2E83AB651439FA2310941CE3FA878</vt:lpwstr>
  </property>
  <property fmtid="{D5CDD505-2E9C-101B-9397-08002B2CF9AE}" pid="3" name="KSOProductBuildVer">
    <vt:lpwstr>1033-11.2.0.10307</vt:lpwstr>
  </property>
</Properties>
</file>